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5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61" r:id="rId13"/>
    <p:sldId id="262" r:id="rId14"/>
    <p:sldId id="341" r:id="rId15"/>
    <p:sldId id="339" r:id="rId16"/>
    <p:sldId id="325" r:id="rId17"/>
    <p:sldId id="326" r:id="rId18"/>
    <p:sldId id="268" r:id="rId19"/>
    <p:sldId id="328" r:id="rId20"/>
    <p:sldId id="329" r:id="rId21"/>
    <p:sldId id="340" r:id="rId22"/>
    <p:sldId id="327" r:id="rId23"/>
    <p:sldId id="344" r:id="rId24"/>
    <p:sldId id="330" r:id="rId25"/>
    <p:sldId id="331" r:id="rId26"/>
    <p:sldId id="332" r:id="rId27"/>
    <p:sldId id="333" r:id="rId28"/>
    <p:sldId id="343" r:id="rId29"/>
    <p:sldId id="334" r:id="rId30"/>
    <p:sldId id="335" r:id="rId31"/>
    <p:sldId id="336" r:id="rId32"/>
    <p:sldId id="337" r:id="rId33"/>
    <p:sldId id="310" r:id="rId34"/>
    <p:sldId id="283" r:id="rId35"/>
    <p:sldId id="284" r:id="rId36"/>
    <p:sldId id="287" r:id="rId37"/>
    <p:sldId id="342" r:id="rId38"/>
    <p:sldId id="345" r:id="rId39"/>
    <p:sldId id="288" r:id="rId40"/>
    <p:sldId id="289" r:id="rId41"/>
    <p:sldId id="290" r:id="rId42"/>
    <p:sldId id="291" r:id="rId43"/>
    <p:sldId id="292" r:id="rId44"/>
    <p:sldId id="300" r:id="rId45"/>
    <p:sldId id="303" r:id="rId46"/>
    <p:sldId id="305" r:id="rId47"/>
    <p:sldId id="304" r:id="rId48"/>
    <p:sldId id="306" r:id="rId49"/>
    <p:sldId id="307" r:id="rId50"/>
    <p:sldId id="308" r:id="rId51"/>
    <p:sldId id="338" r:id="rId52"/>
    <p:sldId id="294" r:id="rId53"/>
    <p:sldId id="29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2CDC"/>
    <a:srgbClr val="3B07CF"/>
    <a:srgbClr val="22F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8903A-9DB0-4741-B684-3F474B99DA0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B4E5C0-B047-4828-A8E3-EDDDC3E2A77D}">
      <dgm:prSet phldrT="[Text]" custT="1"/>
      <dgm:spPr/>
      <dgm:t>
        <a:bodyPr/>
        <a:lstStyle/>
        <a:p>
          <a:pPr algn="ctr"/>
          <a:r>
            <a:rPr lang="cs-CZ" sz="2900" b="1" dirty="0">
              <a:latin typeface="Century Schoolbook" panose="02040604050505020304" pitchFamily="18" charset="0"/>
            </a:rPr>
            <a:t>Pevné</a:t>
          </a:r>
          <a:br>
            <a:rPr lang="cs-CZ" sz="2900" dirty="0">
              <a:latin typeface="Century Schoolbook" panose="02040604050505020304" pitchFamily="18" charset="0"/>
            </a:rPr>
          </a:br>
          <a:r>
            <a:rPr lang="cs-CZ" sz="1200" b="1" dirty="0">
              <a:solidFill>
                <a:srgbClr val="0000FF"/>
              </a:solidFill>
              <a:latin typeface="Century Schoolbook" panose="02040604050505020304" pitchFamily="18" charset="0"/>
            </a:rPr>
            <a:t>v rámci jedné obce/města</a:t>
          </a:r>
        </a:p>
        <a:p>
          <a:pPr algn="just"/>
          <a:r>
            <a:rPr lang="cs-CZ" sz="1200" b="1" u="sng" dirty="0">
              <a:latin typeface="Century Schoolbook" panose="02040604050505020304" pitchFamily="18" charset="0"/>
            </a:rPr>
            <a:t>pečetí úřad té obce/města, na jejímž území jsou umístěny</a:t>
          </a:r>
          <a:r>
            <a:rPr lang="cs-CZ" sz="1200" b="1" dirty="0">
              <a:latin typeface="Century Schoolbook" panose="02040604050505020304" pitchFamily="18" charset="0"/>
            </a:rPr>
            <a:t> </a:t>
          </a:r>
          <a:r>
            <a:rPr lang="cs-CZ" sz="1200" dirty="0">
              <a:latin typeface="Century Schoolbook" panose="02040604050505020304" pitchFamily="18" charset="0"/>
            </a:rPr>
            <a:t>(bez ohledu na to, kde má sídlo právnická osoba, která sbírku koná).  </a:t>
          </a:r>
          <a:endParaRPr lang="cs-CZ" sz="2900" dirty="0">
            <a:latin typeface="Century Schoolbook" panose="02040604050505020304" pitchFamily="18" charset="0"/>
          </a:endParaRPr>
        </a:p>
      </dgm:t>
    </dgm:pt>
    <dgm:pt modelId="{A8E5C193-0B94-4ECC-A591-2A407FABEABA}" type="parTrans" cxnId="{CED41DEE-6B30-49FB-8828-12BEFDE0C7E5}">
      <dgm:prSet/>
      <dgm:spPr/>
      <dgm:t>
        <a:bodyPr/>
        <a:lstStyle/>
        <a:p>
          <a:endParaRPr lang="cs-CZ"/>
        </a:p>
      </dgm:t>
    </dgm:pt>
    <dgm:pt modelId="{7B8B357F-6205-499E-8AFD-D0EDCD95875E}" type="sibTrans" cxnId="{CED41DEE-6B30-49FB-8828-12BEFDE0C7E5}">
      <dgm:prSet/>
      <dgm:spPr/>
      <dgm:t>
        <a:bodyPr/>
        <a:lstStyle/>
        <a:p>
          <a:endParaRPr lang="cs-CZ"/>
        </a:p>
      </dgm:t>
    </dgm:pt>
    <dgm:pt modelId="{55382EDD-0AC3-4DE2-8D65-437664A3F971}">
      <dgm:prSet phldrT="[Text]" custT="1"/>
      <dgm:spPr/>
      <dgm:t>
        <a:bodyPr/>
        <a:lstStyle/>
        <a:p>
          <a:pPr algn="just"/>
          <a:r>
            <a:rPr lang="cs-CZ" sz="2900" b="1" dirty="0">
              <a:latin typeface="Century Schoolbook" panose="02040604050505020304" pitchFamily="18" charset="0"/>
            </a:rPr>
            <a:t>Přenosné</a:t>
          </a:r>
          <a:br>
            <a:rPr lang="cs-CZ" sz="2900" dirty="0">
              <a:latin typeface="Century Schoolbook" panose="02040604050505020304" pitchFamily="18" charset="0"/>
            </a:rPr>
          </a:br>
          <a:r>
            <a:rPr lang="cs-CZ" sz="2900" dirty="0">
              <a:latin typeface="Century Schoolbook" panose="02040604050505020304" pitchFamily="18" charset="0"/>
            </a:rPr>
            <a:t>   </a:t>
          </a:r>
          <a:r>
            <a:rPr lang="cs-CZ" sz="1200" b="1" dirty="0">
              <a:solidFill>
                <a:srgbClr val="0000FF"/>
              </a:solidFill>
              <a:latin typeface="Century Schoolbook" panose="02040604050505020304" pitchFamily="18" charset="0"/>
            </a:rPr>
            <a:t>v rámci jedné obce/města	</a:t>
          </a:r>
          <a:br>
            <a:rPr lang="cs-CZ" sz="1200" b="1" dirty="0">
              <a:solidFill>
                <a:srgbClr val="0000FF"/>
              </a:solidFill>
              <a:latin typeface="Century Schoolbook" panose="02040604050505020304" pitchFamily="18" charset="0"/>
            </a:rPr>
          </a:br>
          <a:r>
            <a:rPr lang="cs-CZ" sz="1200" b="1" u="sng" dirty="0">
              <a:latin typeface="Century Schoolbook" panose="02040604050505020304" pitchFamily="18" charset="0"/>
            </a:rPr>
            <a:t>pečetí úřad této konkrétní obce/města, pouze na jejímž území budou pokladničky přenášeny</a:t>
          </a:r>
          <a:r>
            <a:rPr lang="cs-CZ" sz="1200" b="1" dirty="0">
              <a:latin typeface="Century Schoolbook" panose="02040604050505020304" pitchFamily="18" charset="0"/>
            </a:rPr>
            <a:t> </a:t>
          </a:r>
          <a:r>
            <a:rPr lang="cs-CZ" sz="1200" dirty="0">
              <a:latin typeface="Century Schoolbook" panose="02040604050505020304" pitchFamily="18" charset="0"/>
            </a:rPr>
            <a:t>(bez ohledu na to, kde má sídlo právnická osoba, která sbírku koná). </a:t>
          </a:r>
          <a:endParaRPr lang="cs-CZ" sz="1200" b="1" dirty="0">
            <a:solidFill>
              <a:srgbClr val="0000FF"/>
            </a:solidFill>
            <a:latin typeface="Century Schoolbook" panose="02040604050505020304" pitchFamily="18" charset="0"/>
          </a:endParaRPr>
        </a:p>
      </dgm:t>
    </dgm:pt>
    <dgm:pt modelId="{0ED195EE-C437-413A-A850-D34C1AF2260C}" type="parTrans" cxnId="{B77FE49D-7956-4B8B-A6DE-208E7D3AAC81}">
      <dgm:prSet/>
      <dgm:spPr/>
      <dgm:t>
        <a:bodyPr/>
        <a:lstStyle/>
        <a:p>
          <a:endParaRPr lang="cs-CZ"/>
        </a:p>
      </dgm:t>
    </dgm:pt>
    <dgm:pt modelId="{05DB4B3C-7505-4A6B-81FB-0669FE1FF5DC}" type="sibTrans" cxnId="{B77FE49D-7956-4B8B-A6DE-208E7D3AAC81}">
      <dgm:prSet/>
      <dgm:spPr/>
      <dgm:t>
        <a:bodyPr/>
        <a:lstStyle/>
        <a:p>
          <a:endParaRPr lang="cs-CZ"/>
        </a:p>
      </dgm:t>
    </dgm:pt>
    <dgm:pt modelId="{81B83DF0-480C-4787-98BA-EA382EE211F3}">
      <dgm:prSet phldrT="[Text]" custT="1"/>
      <dgm:spPr/>
      <dgm:t>
        <a:bodyPr/>
        <a:lstStyle/>
        <a:p>
          <a:pPr algn="just"/>
          <a:r>
            <a:rPr lang="cs-CZ" sz="2900" b="1" dirty="0">
              <a:latin typeface="Century Schoolbook" panose="02040604050505020304" pitchFamily="18" charset="0"/>
            </a:rPr>
            <a:t>Putovní</a:t>
          </a:r>
          <a:br>
            <a:rPr lang="cs-CZ" sz="2900" b="1" dirty="0">
              <a:latin typeface="Century Schoolbook" panose="02040604050505020304" pitchFamily="18" charset="0"/>
            </a:rPr>
          </a:br>
          <a:r>
            <a:rPr lang="cs-CZ" sz="2900" dirty="0">
              <a:latin typeface="Century Schoolbook" panose="02040604050505020304" pitchFamily="18" charset="0"/>
            </a:rPr>
            <a:t>      </a:t>
          </a:r>
          <a:r>
            <a:rPr lang="cs-CZ" sz="1200" b="1" dirty="0">
              <a:solidFill>
                <a:srgbClr val="0000FF"/>
              </a:solidFill>
              <a:latin typeface="Century Schoolbook" panose="02040604050505020304" pitchFamily="18" charset="0"/>
            </a:rPr>
            <a:t>více obcí, celá ČR	</a:t>
          </a:r>
          <a:br>
            <a:rPr lang="cs-CZ" sz="1200" b="1" dirty="0">
              <a:solidFill>
                <a:srgbClr val="0000FF"/>
              </a:solidFill>
              <a:latin typeface="Century Schoolbook" panose="02040604050505020304" pitchFamily="18" charset="0"/>
            </a:rPr>
          </a:br>
          <a:r>
            <a:rPr lang="cs-CZ" sz="1200" u="sng" dirty="0">
              <a:latin typeface="Century Schoolbook" panose="02040604050505020304" pitchFamily="18" charset="0"/>
            </a:rPr>
            <a:t>může pečetit </a:t>
          </a:r>
          <a:r>
            <a:rPr lang="cs-CZ" sz="1200" b="1" u="sng" dirty="0">
              <a:solidFill>
                <a:srgbClr val="FF0000"/>
              </a:solidFill>
              <a:latin typeface="Century Schoolbook" panose="02040604050505020304" pitchFamily="18" charset="0"/>
            </a:rPr>
            <a:t>POUZE</a:t>
          </a:r>
          <a:r>
            <a:rPr lang="cs-CZ" sz="1200" u="sng" dirty="0">
              <a:latin typeface="Century Schoolbook" panose="02040604050505020304" pitchFamily="18" charset="0"/>
            </a:rPr>
            <a:t> </a:t>
          </a:r>
          <a:r>
            <a:rPr lang="cs-CZ" sz="1200" b="1" u="sng" dirty="0">
              <a:solidFill>
                <a:srgbClr val="FF0000"/>
              </a:solidFill>
              <a:latin typeface="Century Schoolbook" panose="02040604050505020304" pitchFamily="18" charset="0"/>
            </a:rPr>
            <a:t>ÚŘAD</a:t>
          </a:r>
          <a:r>
            <a:rPr lang="cs-CZ" sz="1200" u="sng" dirty="0">
              <a:latin typeface="Century Schoolbook" panose="02040604050505020304" pitchFamily="18" charset="0"/>
            </a:rPr>
            <a:t> té obce/města, v jejímž obvodu </a:t>
          </a:r>
          <a:r>
            <a:rPr lang="cs-CZ" sz="1200" b="1" u="sng" dirty="0">
              <a:latin typeface="Century Schoolbook" panose="02040604050505020304" pitchFamily="18" charset="0"/>
            </a:rPr>
            <a:t>má sídlo právnická osoba, která sbírku koná</a:t>
          </a:r>
          <a:br>
            <a:rPr lang="cs-CZ" sz="1200" b="1" u="sng" dirty="0">
              <a:latin typeface="Century Schoolbook" panose="02040604050505020304" pitchFamily="18" charset="0"/>
            </a:rPr>
          </a:br>
          <a:r>
            <a:rPr lang="cs-CZ" sz="1200" b="1" i="1" u="sng" dirty="0">
              <a:solidFill>
                <a:srgbClr val="FF0000"/>
              </a:solidFill>
              <a:latin typeface="Century Schoolbook" panose="02040604050505020304" pitchFamily="18" charset="0"/>
            </a:rPr>
            <a:t>více putovních pokladniček </a:t>
          </a:r>
          <a:r>
            <a:rPr lang="cs-CZ" sz="1200" b="1" i="1" u="sng" dirty="0">
              <a:latin typeface="Century Schoolbook" panose="02040604050505020304" pitchFamily="18" charset="0"/>
            </a:rPr>
            <a:t>ke konání jedné sbírky, označují </a:t>
          </a:r>
          <a:r>
            <a:rPr lang="cs-CZ" sz="1200" b="1" i="1" u="sng" dirty="0">
              <a:solidFill>
                <a:srgbClr val="FF0000"/>
              </a:solidFill>
              <a:latin typeface="Century Schoolbook" panose="02040604050505020304" pitchFamily="18" charset="0"/>
            </a:rPr>
            <a:t>se jednou číselnou řadou </a:t>
          </a:r>
          <a:r>
            <a:rPr lang="cs-CZ" sz="1200" b="1" i="1" u="sng" dirty="0">
              <a:latin typeface="Century Schoolbook" panose="02040604050505020304" pitchFamily="18" charset="0"/>
            </a:rPr>
            <a:t>pro všechny správní obvody, v nichž mají být použity</a:t>
          </a:r>
          <a:endParaRPr lang="cs-CZ" sz="2900" b="1" dirty="0">
            <a:solidFill>
              <a:srgbClr val="0000FF"/>
            </a:solidFill>
            <a:latin typeface="Century Schoolbook" panose="02040604050505020304" pitchFamily="18" charset="0"/>
          </a:endParaRPr>
        </a:p>
      </dgm:t>
    </dgm:pt>
    <dgm:pt modelId="{BC317F3A-2C1F-4BB0-87AA-31FA54E01405}" type="parTrans" cxnId="{D1C85C78-9DC1-4BC4-8D2D-28DC224F1B10}">
      <dgm:prSet/>
      <dgm:spPr/>
      <dgm:t>
        <a:bodyPr/>
        <a:lstStyle/>
        <a:p>
          <a:endParaRPr lang="cs-CZ"/>
        </a:p>
      </dgm:t>
    </dgm:pt>
    <dgm:pt modelId="{DE08E452-DF92-4D01-8DD2-AEF183B40380}" type="sibTrans" cxnId="{D1C85C78-9DC1-4BC4-8D2D-28DC224F1B10}">
      <dgm:prSet/>
      <dgm:spPr/>
      <dgm:t>
        <a:bodyPr/>
        <a:lstStyle/>
        <a:p>
          <a:endParaRPr lang="cs-CZ"/>
        </a:p>
      </dgm:t>
    </dgm:pt>
    <dgm:pt modelId="{BD2FA542-AB26-400A-9F8C-8B75132B638E}" type="pres">
      <dgm:prSet presAssocID="{9B28903A-9DB0-4741-B684-3F474B99DA02}" presName="Name0" presStyleCnt="0">
        <dgm:presLayoutVars>
          <dgm:dir/>
          <dgm:resizeHandles val="exact"/>
        </dgm:presLayoutVars>
      </dgm:prSet>
      <dgm:spPr/>
    </dgm:pt>
    <dgm:pt modelId="{5BAAFF0C-3150-483E-BB36-04CA473175B3}" type="pres">
      <dgm:prSet presAssocID="{07B4E5C0-B047-4828-A8E3-EDDDC3E2A77D}" presName="composite" presStyleCnt="0"/>
      <dgm:spPr/>
    </dgm:pt>
    <dgm:pt modelId="{C9873314-BFC7-418E-AB44-E208DD66678E}" type="pres">
      <dgm:prSet presAssocID="{07B4E5C0-B047-4828-A8E3-EDDDC3E2A77D}" presName="rect1" presStyleLbl="trAlignAcc1" presStyleIdx="0" presStyleCnt="3" custScaleX="104379" custScaleY="114189" custLinFactNeighborX="-170" custLinFactNeighborY="-16680">
        <dgm:presLayoutVars>
          <dgm:bulletEnabled val="1"/>
        </dgm:presLayoutVars>
      </dgm:prSet>
      <dgm:spPr/>
    </dgm:pt>
    <dgm:pt modelId="{8A0194EE-AE20-43C3-A968-C0C3853A1A75}" type="pres">
      <dgm:prSet presAssocID="{07B4E5C0-B047-4828-A8E3-EDDDC3E2A77D}" presName="rect2" presStyleLbl="fgImgPlace1" presStyleIdx="0" presStyleCnt="3" custScaleY="41703" custLinFactNeighborX="16916" custLinFactNeighborY="-331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77646F-B193-42E4-90DA-B2459E0EDCAD}" type="pres">
      <dgm:prSet presAssocID="{7B8B357F-6205-499E-8AFD-D0EDCD95875E}" presName="sibTrans" presStyleCnt="0"/>
      <dgm:spPr/>
    </dgm:pt>
    <dgm:pt modelId="{56CF1E5A-5F53-4470-9FCC-965A0EEC5AE2}" type="pres">
      <dgm:prSet presAssocID="{55382EDD-0AC3-4DE2-8D65-437664A3F971}" presName="composite" presStyleCnt="0"/>
      <dgm:spPr/>
    </dgm:pt>
    <dgm:pt modelId="{22236D8E-E7E3-4671-999B-C513A9B2037A}" type="pres">
      <dgm:prSet presAssocID="{55382EDD-0AC3-4DE2-8D65-437664A3F971}" presName="rect1" presStyleLbl="trAlignAcc1" presStyleIdx="1" presStyleCnt="3" custScaleX="113756" custScaleY="152707" custLinFactNeighborX="1017" custLinFactNeighborY="-19737">
        <dgm:presLayoutVars>
          <dgm:bulletEnabled val="1"/>
        </dgm:presLayoutVars>
      </dgm:prSet>
      <dgm:spPr/>
    </dgm:pt>
    <dgm:pt modelId="{EA2EC3A8-5FC9-4EE6-9D0C-5521F4C28FD8}" type="pres">
      <dgm:prSet presAssocID="{55382EDD-0AC3-4DE2-8D65-437664A3F971}" presName="rect2" presStyleLbl="fgImgPlace1" presStyleIdx="1" presStyleCnt="3" custScaleY="66990" custLinFactNeighborX="2185" custLinFactNeighborY="-411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7EB8C6-EEDD-411D-91D3-987BD7E0B611}" type="pres">
      <dgm:prSet presAssocID="{05DB4B3C-7505-4A6B-81FB-0669FE1FF5DC}" presName="sibTrans" presStyleCnt="0"/>
      <dgm:spPr/>
    </dgm:pt>
    <dgm:pt modelId="{4FC226D4-AB9F-4E44-9B87-EC3E8CA8FBF1}" type="pres">
      <dgm:prSet presAssocID="{81B83DF0-480C-4787-98BA-EA382EE211F3}" presName="composite" presStyleCnt="0"/>
      <dgm:spPr/>
    </dgm:pt>
    <dgm:pt modelId="{D3E1254D-286C-46D4-81F0-3F17F077E274}" type="pres">
      <dgm:prSet presAssocID="{81B83DF0-480C-4787-98BA-EA382EE211F3}" presName="rect1" presStyleLbl="trAlignAcc1" presStyleIdx="2" presStyleCnt="3" custScaleX="133445" custScaleY="203358" custLinFactNeighborX="4612" custLinFactNeighborY="-23168">
        <dgm:presLayoutVars>
          <dgm:bulletEnabled val="1"/>
        </dgm:presLayoutVars>
      </dgm:prSet>
      <dgm:spPr/>
    </dgm:pt>
    <dgm:pt modelId="{D72DFE39-BF84-4DE1-B9C7-FDBCD2A03B47}" type="pres">
      <dgm:prSet presAssocID="{81B83DF0-480C-4787-98BA-EA382EE211F3}" presName="rect2" presStyleLbl="fgImgPlace1" presStyleIdx="2" presStyleCnt="3" custScaleY="63800" custLinFactNeighborX="-17064" custLinFactNeighborY="-692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AB82A65-AA96-41A1-AAF7-425A18D95413}" type="presOf" srcId="{55382EDD-0AC3-4DE2-8D65-437664A3F971}" destId="{22236D8E-E7E3-4671-999B-C513A9B2037A}" srcOrd="0" destOrd="0" presId="urn:microsoft.com/office/officeart/2008/layout/PictureStrips"/>
    <dgm:cxn modelId="{D1C85C78-9DC1-4BC4-8D2D-28DC224F1B10}" srcId="{9B28903A-9DB0-4741-B684-3F474B99DA02}" destId="{81B83DF0-480C-4787-98BA-EA382EE211F3}" srcOrd="2" destOrd="0" parTransId="{BC317F3A-2C1F-4BB0-87AA-31FA54E01405}" sibTransId="{DE08E452-DF92-4D01-8DD2-AEF183B40380}"/>
    <dgm:cxn modelId="{B77FE49D-7956-4B8B-A6DE-208E7D3AAC81}" srcId="{9B28903A-9DB0-4741-B684-3F474B99DA02}" destId="{55382EDD-0AC3-4DE2-8D65-437664A3F971}" srcOrd="1" destOrd="0" parTransId="{0ED195EE-C437-413A-A850-D34C1AF2260C}" sibTransId="{05DB4B3C-7505-4A6B-81FB-0669FE1FF5DC}"/>
    <dgm:cxn modelId="{649DF0C7-60D9-4097-B766-292BDF390835}" type="presOf" srcId="{07B4E5C0-B047-4828-A8E3-EDDDC3E2A77D}" destId="{C9873314-BFC7-418E-AB44-E208DD66678E}" srcOrd="0" destOrd="0" presId="urn:microsoft.com/office/officeart/2008/layout/PictureStrips"/>
    <dgm:cxn modelId="{CED41DEE-6B30-49FB-8828-12BEFDE0C7E5}" srcId="{9B28903A-9DB0-4741-B684-3F474B99DA02}" destId="{07B4E5C0-B047-4828-A8E3-EDDDC3E2A77D}" srcOrd="0" destOrd="0" parTransId="{A8E5C193-0B94-4ECC-A591-2A407FABEABA}" sibTransId="{7B8B357F-6205-499E-8AFD-D0EDCD95875E}"/>
    <dgm:cxn modelId="{01AD0FF5-6311-432D-9A95-EADDC6A3CC3B}" type="presOf" srcId="{9B28903A-9DB0-4741-B684-3F474B99DA02}" destId="{BD2FA542-AB26-400A-9F8C-8B75132B638E}" srcOrd="0" destOrd="0" presId="urn:microsoft.com/office/officeart/2008/layout/PictureStrips"/>
    <dgm:cxn modelId="{971E6CF9-C112-4D07-9DCB-53287468515B}" type="presOf" srcId="{81B83DF0-480C-4787-98BA-EA382EE211F3}" destId="{D3E1254D-286C-46D4-81F0-3F17F077E274}" srcOrd="0" destOrd="0" presId="urn:microsoft.com/office/officeart/2008/layout/PictureStrips"/>
    <dgm:cxn modelId="{98BC7268-DCB8-43F8-9118-15231AA2436C}" type="presParOf" srcId="{BD2FA542-AB26-400A-9F8C-8B75132B638E}" destId="{5BAAFF0C-3150-483E-BB36-04CA473175B3}" srcOrd="0" destOrd="0" presId="urn:microsoft.com/office/officeart/2008/layout/PictureStrips"/>
    <dgm:cxn modelId="{ACA1D3C6-40AD-45E7-8C91-DDB5223DAA60}" type="presParOf" srcId="{5BAAFF0C-3150-483E-BB36-04CA473175B3}" destId="{C9873314-BFC7-418E-AB44-E208DD66678E}" srcOrd="0" destOrd="0" presId="urn:microsoft.com/office/officeart/2008/layout/PictureStrips"/>
    <dgm:cxn modelId="{F94CD6F1-8BC8-4975-8F2B-C9510FC2C002}" type="presParOf" srcId="{5BAAFF0C-3150-483E-BB36-04CA473175B3}" destId="{8A0194EE-AE20-43C3-A968-C0C3853A1A75}" srcOrd="1" destOrd="0" presId="urn:microsoft.com/office/officeart/2008/layout/PictureStrips"/>
    <dgm:cxn modelId="{8705FEE0-43C6-4378-9625-E766F00770F5}" type="presParOf" srcId="{BD2FA542-AB26-400A-9F8C-8B75132B638E}" destId="{B077646F-B193-42E4-90DA-B2459E0EDCAD}" srcOrd="1" destOrd="0" presId="urn:microsoft.com/office/officeart/2008/layout/PictureStrips"/>
    <dgm:cxn modelId="{DCC5BD91-03E0-4E7D-9CBB-C29BDCA869A0}" type="presParOf" srcId="{BD2FA542-AB26-400A-9F8C-8B75132B638E}" destId="{56CF1E5A-5F53-4470-9FCC-965A0EEC5AE2}" srcOrd="2" destOrd="0" presId="urn:microsoft.com/office/officeart/2008/layout/PictureStrips"/>
    <dgm:cxn modelId="{D1270A72-F806-412F-8F4F-60530218BFAE}" type="presParOf" srcId="{56CF1E5A-5F53-4470-9FCC-965A0EEC5AE2}" destId="{22236D8E-E7E3-4671-999B-C513A9B2037A}" srcOrd="0" destOrd="0" presId="urn:microsoft.com/office/officeart/2008/layout/PictureStrips"/>
    <dgm:cxn modelId="{0964399C-3951-440F-BA21-842D26E8198E}" type="presParOf" srcId="{56CF1E5A-5F53-4470-9FCC-965A0EEC5AE2}" destId="{EA2EC3A8-5FC9-4EE6-9D0C-5521F4C28FD8}" srcOrd="1" destOrd="0" presId="urn:microsoft.com/office/officeart/2008/layout/PictureStrips"/>
    <dgm:cxn modelId="{9B7B9CDF-913D-49B2-AD66-3F01CF93DB3D}" type="presParOf" srcId="{BD2FA542-AB26-400A-9F8C-8B75132B638E}" destId="{DD7EB8C6-EEDD-411D-91D3-987BD7E0B611}" srcOrd="3" destOrd="0" presId="urn:microsoft.com/office/officeart/2008/layout/PictureStrips"/>
    <dgm:cxn modelId="{621A3D89-8F61-4F4C-9D77-EAF27CB74F2A}" type="presParOf" srcId="{BD2FA542-AB26-400A-9F8C-8B75132B638E}" destId="{4FC226D4-AB9F-4E44-9B87-EC3E8CA8FBF1}" srcOrd="4" destOrd="0" presId="urn:microsoft.com/office/officeart/2008/layout/PictureStrips"/>
    <dgm:cxn modelId="{BB33E872-7DAE-4E86-B5BC-8E53F3BE2AB5}" type="presParOf" srcId="{4FC226D4-AB9F-4E44-9B87-EC3E8CA8FBF1}" destId="{D3E1254D-286C-46D4-81F0-3F17F077E274}" srcOrd="0" destOrd="0" presId="urn:microsoft.com/office/officeart/2008/layout/PictureStrips"/>
    <dgm:cxn modelId="{AE7B5C09-B1F5-4972-B5BA-69E0A7C544D8}" type="presParOf" srcId="{4FC226D4-AB9F-4E44-9B87-EC3E8CA8FBF1}" destId="{D72DFE39-BF84-4DE1-B9C7-FDBCD2A03B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32178-A993-4299-92B3-ABAC72532E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D148C5D-FE9A-4A26-81CF-7C7EAB1427F5}">
      <dgm:prSet phldrT="[Text]" custT="1"/>
      <dgm:spPr/>
      <dgm:t>
        <a:bodyPr/>
        <a:lstStyle/>
        <a:p>
          <a:r>
            <a:rPr lang="cs-CZ" sz="4400" b="1" dirty="0">
              <a:latin typeface="Century Schoolbook" panose="02040604050505020304" pitchFamily="18" charset="0"/>
            </a:rPr>
            <a:t>Způsoby oznámení</a:t>
          </a:r>
          <a:endParaRPr lang="cs-CZ" sz="2000" b="1" dirty="0">
            <a:latin typeface="Century Schoolbook" panose="02040604050505020304" pitchFamily="18" charset="0"/>
          </a:endParaRPr>
        </a:p>
      </dgm:t>
    </dgm:pt>
    <dgm:pt modelId="{55A37058-F6C5-4660-9BDA-31197CAEA865}" type="parTrans" cxnId="{ECDD33C3-9B03-4427-9323-F2834BAF604F}">
      <dgm:prSet/>
      <dgm:spPr/>
      <dgm:t>
        <a:bodyPr/>
        <a:lstStyle/>
        <a:p>
          <a:endParaRPr lang="cs-CZ"/>
        </a:p>
      </dgm:t>
    </dgm:pt>
    <dgm:pt modelId="{0A53DC1C-E109-4095-B3B8-93E63D966D34}" type="sibTrans" cxnId="{ECDD33C3-9B03-4427-9323-F2834BAF604F}">
      <dgm:prSet/>
      <dgm:spPr/>
      <dgm:t>
        <a:bodyPr/>
        <a:lstStyle/>
        <a:p>
          <a:endParaRPr lang="cs-CZ"/>
        </a:p>
      </dgm:t>
    </dgm:pt>
    <dgm:pt modelId="{9FE2FF4B-B9D5-48DD-832F-C78D2BA04B3B}">
      <dgm:prSet phldrT="[Text]" custT="1"/>
      <dgm:spPr/>
      <dgm:t>
        <a:bodyPr/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u="sng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u="sng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u="sng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sng" dirty="0">
              <a:latin typeface="Century Schoolbook" panose="02040604050505020304" pitchFamily="18" charset="0"/>
            </a:rPr>
            <a:t>Už sbírku </a:t>
          </a:r>
          <a:r>
            <a:rPr lang="cs-CZ" sz="1800" b="1" u="sng" dirty="0">
              <a:solidFill>
                <a:srgbClr val="FFFF00"/>
              </a:solidFill>
              <a:latin typeface="Century Schoolbook" panose="02040604050505020304" pitchFamily="18" charset="0"/>
            </a:rPr>
            <a:t>mám</a:t>
          </a:r>
          <a:r>
            <a:rPr lang="cs-CZ" sz="1800" b="1" u="sng" dirty="0">
              <a:latin typeface="Century Schoolbook" panose="02040604050505020304" pitchFamily="18" charset="0"/>
            </a:rPr>
            <a:t> osvědčenou a chci ji nyní konat i jiným způsobem než jaký je uveden v zákoně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Century Schoolbook" panose="020406040505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1" dirty="0">
              <a:latin typeface="Century Schoolbook" panose="02040604050505020304" pitchFamily="18" charset="0"/>
            </a:rPr>
            <a:t>Zašlu žádost o konání veřejné sbírky jiným způsobem než je uveden v zákoně </a:t>
          </a:r>
          <a:br>
            <a:rPr lang="cs-CZ" sz="1600" b="1" dirty="0">
              <a:latin typeface="Century Schoolbook" panose="020406040505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</a:rPr>
            <a:t>a smlouvu s portálem (se společností)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600" b="1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br>
            <a:rPr lang="cs-CZ" sz="1600" b="1" dirty="0">
              <a:latin typeface="Century Schoolbook" panose="02040604050505020304" pitchFamily="18" charset="0"/>
            </a:rPr>
          </a:br>
          <a:endParaRPr lang="cs-CZ" sz="1600" b="1" dirty="0">
            <a:latin typeface="Century Schoolbook" panose="02040604050505020304" pitchFamily="18" charset="0"/>
          </a:endParaRPr>
        </a:p>
      </dgm:t>
    </dgm:pt>
    <dgm:pt modelId="{57F2890F-EF53-47BB-B49E-DCA776D88A75}" type="parTrans" cxnId="{E132E1C5-34D1-4AD7-9CEC-919D8E2B6EC4}">
      <dgm:prSet/>
      <dgm:spPr/>
      <dgm:t>
        <a:bodyPr/>
        <a:lstStyle/>
        <a:p>
          <a:endParaRPr lang="cs-CZ"/>
        </a:p>
      </dgm:t>
    </dgm:pt>
    <dgm:pt modelId="{88FDD524-F9AA-4DB5-945F-CD526FA38BBD}" type="sibTrans" cxnId="{E132E1C5-34D1-4AD7-9CEC-919D8E2B6EC4}">
      <dgm:prSet/>
      <dgm:spPr/>
      <dgm:t>
        <a:bodyPr/>
        <a:lstStyle/>
        <a:p>
          <a:endParaRPr lang="cs-CZ"/>
        </a:p>
      </dgm:t>
    </dgm:pt>
    <dgm:pt modelId="{07CB8F13-C806-4BCC-ABC3-AD6064E4E21A}">
      <dgm:prSet phldrT="[Text]" custT="1"/>
      <dgm:spPr/>
      <dgm:t>
        <a:bodyPr/>
        <a:lstStyle/>
        <a:p>
          <a:endParaRPr lang="cs-CZ" sz="1600" b="1" u="sng" dirty="0">
            <a:latin typeface="Century Schoolbook" panose="02040604050505020304" pitchFamily="18" charset="0"/>
          </a:endParaRPr>
        </a:p>
        <a:p>
          <a:endParaRPr lang="cs-CZ" sz="1600" b="1" u="sng" dirty="0">
            <a:latin typeface="Century Schoolbook" panose="02040604050505020304" pitchFamily="18" charset="0"/>
          </a:endParaRPr>
        </a:p>
        <a:p>
          <a:endParaRPr lang="cs-CZ" sz="1600" b="1" u="sng" dirty="0">
            <a:latin typeface="Century Schoolbook" panose="02040604050505020304" pitchFamily="18" charset="0"/>
          </a:endParaRPr>
        </a:p>
        <a:p>
          <a:endParaRPr lang="cs-CZ" sz="1600" b="1" u="sng" dirty="0">
            <a:latin typeface="Century Schoolbook" panose="02040604050505020304" pitchFamily="18" charset="0"/>
          </a:endParaRPr>
        </a:p>
        <a:p>
          <a:endParaRPr lang="cs-CZ" sz="1800" b="1" u="sng" dirty="0">
            <a:latin typeface="Century Schoolbook" panose="02040604050505020304" pitchFamily="18" charset="0"/>
          </a:endParaRPr>
        </a:p>
        <a:p>
          <a:r>
            <a:rPr lang="cs-CZ" sz="1800" b="1" u="sng" dirty="0">
              <a:latin typeface="Century Schoolbook" panose="02040604050505020304" pitchFamily="18" charset="0"/>
            </a:rPr>
            <a:t>Sbírku ještě </a:t>
          </a:r>
          <a:r>
            <a:rPr lang="cs-CZ" sz="1800" b="1" u="sng" dirty="0">
              <a:solidFill>
                <a:srgbClr val="FFFF00"/>
              </a:solidFill>
              <a:latin typeface="Century Schoolbook" panose="02040604050505020304" pitchFamily="18" charset="0"/>
            </a:rPr>
            <a:t>nemám</a:t>
          </a:r>
          <a:r>
            <a:rPr lang="cs-CZ" sz="1800" b="1" u="sng" dirty="0">
              <a:latin typeface="Century Schoolbook" panose="02040604050505020304" pitchFamily="18" charset="0"/>
            </a:rPr>
            <a:t>, chci ji oznámit spolu s jiným způsobem konání </a:t>
          </a:r>
        </a:p>
        <a:p>
          <a:endParaRPr lang="cs-CZ" sz="1600" b="1" dirty="0">
            <a:latin typeface="Century Schoolbook" panose="02040604050505020304" pitchFamily="18" charset="0"/>
          </a:endParaRPr>
        </a:p>
        <a:p>
          <a:r>
            <a:rPr lang="cs-CZ" sz="1600" b="1" dirty="0">
              <a:latin typeface="Century Schoolbook" panose="02040604050505020304" pitchFamily="18" charset="0"/>
            </a:rPr>
            <a:t>Zašlu oznámení </a:t>
          </a:r>
          <a:br>
            <a:rPr lang="cs-CZ" sz="1600" b="1" dirty="0">
              <a:latin typeface="Century Schoolbook" panose="020406040505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</a:rPr>
            <a:t>o konání veřejné sbírky</a:t>
          </a:r>
          <a:br>
            <a:rPr lang="cs-CZ" sz="1600" b="1" dirty="0">
              <a:latin typeface="Century Schoolbook" panose="020406040505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</a:rPr>
            <a:t> + žádost o konání veřejné sbírky jiným způsobem než je uveden v zákoně</a:t>
          </a:r>
          <a:br>
            <a:rPr lang="cs-CZ" sz="1600" b="1" dirty="0">
              <a:latin typeface="Century Schoolbook" panose="020406040505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</a:rPr>
            <a:t>  a smlouvu s portálem (se společností) </a:t>
          </a:r>
        </a:p>
        <a:p>
          <a:r>
            <a:rPr lang="cs-CZ" sz="1600" b="1" dirty="0">
              <a:latin typeface="Century Schoolbook" panose="02040604050505020304" pitchFamily="18" charset="0"/>
            </a:rPr>
            <a:t>+ </a:t>
          </a:r>
        </a:p>
        <a:p>
          <a:r>
            <a:rPr lang="cs-CZ" sz="1600" b="1" dirty="0">
              <a:latin typeface="Century Schoolbook" panose="02040604050505020304" pitchFamily="18" charset="0"/>
            </a:rPr>
            <a:t>přílohy dané zákonem</a:t>
          </a:r>
        </a:p>
        <a:p>
          <a:endParaRPr lang="cs-CZ" sz="1600" b="1" dirty="0">
            <a:latin typeface="Century Schoolbook" panose="02040604050505020304" pitchFamily="18" charset="0"/>
          </a:endParaRPr>
        </a:p>
        <a:p>
          <a:br>
            <a:rPr lang="cs-CZ" sz="1600" b="1" dirty="0">
              <a:latin typeface="Century Schoolbook" panose="02040604050505020304" pitchFamily="18" charset="0"/>
            </a:rPr>
          </a:br>
          <a:endParaRPr lang="cs-CZ" sz="1600" b="1" dirty="0"/>
        </a:p>
        <a:p>
          <a:endParaRPr lang="cs-CZ" sz="1600" b="1" dirty="0">
            <a:latin typeface="Century Schoolbook" panose="02040604050505020304" pitchFamily="18" charset="0"/>
          </a:endParaRPr>
        </a:p>
        <a:p>
          <a:endParaRPr lang="cs-CZ" sz="1600" b="1" dirty="0">
            <a:latin typeface="Century Schoolbook" panose="02040604050505020304" pitchFamily="18" charset="0"/>
          </a:endParaRPr>
        </a:p>
      </dgm:t>
    </dgm:pt>
    <dgm:pt modelId="{6C135CC0-CF5D-4706-835F-F745EFD9426B}" type="parTrans" cxnId="{9D60400F-E724-4437-9665-D73374B37BD7}">
      <dgm:prSet/>
      <dgm:spPr/>
      <dgm:t>
        <a:bodyPr/>
        <a:lstStyle/>
        <a:p>
          <a:endParaRPr lang="cs-CZ"/>
        </a:p>
      </dgm:t>
    </dgm:pt>
    <dgm:pt modelId="{31D03DC5-C30B-4342-830E-0D16122D8CCB}" type="sibTrans" cxnId="{9D60400F-E724-4437-9665-D73374B37BD7}">
      <dgm:prSet/>
      <dgm:spPr/>
      <dgm:t>
        <a:bodyPr/>
        <a:lstStyle/>
        <a:p>
          <a:endParaRPr lang="cs-CZ"/>
        </a:p>
      </dgm:t>
    </dgm:pt>
    <dgm:pt modelId="{45AB10A0-8C14-4091-AD28-B492AF57C916}">
      <dgm:prSet phldrT="[Text]"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b="1" u="sng" dirty="0">
            <a:latin typeface="Century Schoolbook" panose="020406040505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sng" dirty="0">
              <a:latin typeface="Century Schoolbook" panose="02040604050505020304" pitchFamily="18" charset="0"/>
              <a:cs typeface="Times New Roman" panose="02020603050405020304" pitchFamily="18" charset="0"/>
            </a:rPr>
            <a:t>Sbírku ještě </a:t>
          </a:r>
          <a:r>
            <a:rPr lang="cs-CZ" sz="1800" b="1" u="sng" dirty="0">
              <a:solidFill>
                <a:srgbClr val="FFFF00"/>
              </a:solidFill>
              <a:latin typeface="Century Schoolbook" panose="02040604050505020304" pitchFamily="18" charset="0"/>
              <a:cs typeface="Times New Roman" panose="02020603050405020304" pitchFamily="18" charset="0"/>
            </a:rPr>
            <a:t>nemám</a:t>
          </a:r>
          <a:r>
            <a:rPr lang="cs-CZ" sz="1800" b="1" u="sng" dirty="0">
              <a:latin typeface="Century Schoolbook" panose="02040604050505020304" pitchFamily="18" charset="0"/>
              <a:cs typeface="Times New Roman" panose="02020603050405020304" pitchFamily="18" charset="0"/>
            </a:rPr>
            <a:t>, chci ji oznámit</a:t>
          </a:r>
          <a:br>
            <a:rPr lang="cs-CZ" sz="1800" b="1" u="sng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800" b="1" u="sng" dirty="0">
              <a:latin typeface="Century Schoolbook" panose="02040604050505020304" pitchFamily="18" charset="0"/>
              <a:cs typeface="Times New Roman" panose="02020603050405020304" pitchFamily="18" charset="0"/>
            </a:rPr>
            <a:t> a konat </a:t>
          </a:r>
          <a:r>
            <a:rPr lang="cs-CZ" sz="1800" b="1" u="sng" dirty="0">
              <a:solidFill>
                <a:srgbClr val="FFFF00"/>
              </a:solidFill>
              <a:latin typeface="Century Schoolbook" panose="02040604050505020304" pitchFamily="18" charset="0"/>
              <a:cs typeface="Times New Roman" panose="02020603050405020304" pitchFamily="18" charset="0"/>
            </a:rPr>
            <a:t>pouze</a:t>
          </a:r>
          <a:r>
            <a:rPr lang="cs-CZ" sz="1800" b="1" u="sng" dirty="0">
              <a:latin typeface="Century Schoolbook" panose="02040604050505020304" pitchFamily="18" charset="0"/>
              <a:cs typeface="Times New Roman" panose="02020603050405020304" pitchFamily="18" charset="0"/>
            </a:rPr>
            <a:t> dle způsobů uvedených v zákoně</a:t>
          </a: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  <a:t>Zašlu oznámení </a:t>
          </a:r>
          <a:b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  <a:t>o konání veřejné sbírky </a:t>
          </a:r>
          <a:b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  <a:t> +</a:t>
          </a: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600" b="1" dirty="0">
              <a:latin typeface="Century Schoolbook" panose="02040604050505020304" pitchFamily="18" charset="0"/>
              <a:cs typeface="Times New Roman" panose="02020603050405020304" pitchFamily="18" charset="0"/>
            </a:rPr>
            <a:t>přílohy dané zákonem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39C33-13FE-4A5F-B744-ACC3EAE6D008}" type="parTrans" cxnId="{6A99CC85-62CF-41E4-91A3-DE6DB2EF3976}">
      <dgm:prSet/>
      <dgm:spPr/>
      <dgm:t>
        <a:bodyPr/>
        <a:lstStyle/>
        <a:p>
          <a:endParaRPr lang="cs-CZ"/>
        </a:p>
      </dgm:t>
    </dgm:pt>
    <dgm:pt modelId="{010DAA44-4EC6-4A6E-8687-2CA2A3D1E7CC}" type="sibTrans" cxnId="{6A99CC85-62CF-41E4-91A3-DE6DB2EF3976}">
      <dgm:prSet/>
      <dgm:spPr/>
      <dgm:t>
        <a:bodyPr/>
        <a:lstStyle/>
        <a:p>
          <a:endParaRPr lang="cs-CZ"/>
        </a:p>
      </dgm:t>
    </dgm:pt>
    <dgm:pt modelId="{361E7561-ADCB-415B-BACD-6B98A52DD7FF}" type="pres">
      <dgm:prSet presAssocID="{48C32178-A993-4299-92B3-ABAC72532EE0}" presName="composite" presStyleCnt="0">
        <dgm:presLayoutVars>
          <dgm:chMax val="1"/>
          <dgm:dir/>
          <dgm:resizeHandles val="exact"/>
        </dgm:presLayoutVars>
      </dgm:prSet>
      <dgm:spPr/>
    </dgm:pt>
    <dgm:pt modelId="{412B1241-8041-4452-B25D-F26D8396B5C3}" type="pres">
      <dgm:prSet presAssocID="{DD148C5D-FE9A-4A26-81CF-7C7EAB1427F5}" presName="roof" presStyleLbl="dkBgShp" presStyleIdx="0" presStyleCnt="2" custScaleY="44794" custLinFactNeighborX="-2" custLinFactNeighborY="-2450"/>
      <dgm:spPr/>
    </dgm:pt>
    <dgm:pt modelId="{753AA9D9-0687-4F25-B974-6F6668E74ACE}" type="pres">
      <dgm:prSet presAssocID="{DD148C5D-FE9A-4A26-81CF-7C7EAB1427F5}" presName="pillars" presStyleCnt="0"/>
      <dgm:spPr/>
    </dgm:pt>
    <dgm:pt modelId="{EF4EA43A-D22A-4C50-9B59-BEA78A61E579}" type="pres">
      <dgm:prSet presAssocID="{DD148C5D-FE9A-4A26-81CF-7C7EAB1427F5}" presName="pillar1" presStyleLbl="node1" presStyleIdx="0" presStyleCnt="3">
        <dgm:presLayoutVars>
          <dgm:bulletEnabled val="1"/>
        </dgm:presLayoutVars>
      </dgm:prSet>
      <dgm:spPr/>
    </dgm:pt>
    <dgm:pt modelId="{461BA6E8-AFDD-455E-B4CF-3A6E2A4D8D1D}" type="pres">
      <dgm:prSet presAssocID="{07CB8F13-C806-4BCC-ABC3-AD6064E4E21A}" presName="pillarX" presStyleLbl="node1" presStyleIdx="1" presStyleCnt="3" custScaleY="98990">
        <dgm:presLayoutVars>
          <dgm:bulletEnabled val="1"/>
        </dgm:presLayoutVars>
      </dgm:prSet>
      <dgm:spPr/>
    </dgm:pt>
    <dgm:pt modelId="{356D081A-72A9-4887-90F6-502F9A2E775D}" type="pres">
      <dgm:prSet presAssocID="{45AB10A0-8C14-4091-AD28-B492AF57C916}" presName="pillarX" presStyleLbl="node1" presStyleIdx="2" presStyleCnt="3">
        <dgm:presLayoutVars>
          <dgm:bulletEnabled val="1"/>
        </dgm:presLayoutVars>
      </dgm:prSet>
      <dgm:spPr/>
    </dgm:pt>
    <dgm:pt modelId="{D55E8416-1616-4F71-AF9D-E7035F7546BC}" type="pres">
      <dgm:prSet presAssocID="{DD148C5D-FE9A-4A26-81CF-7C7EAB1427F5}" presName="base" presStyleLbl="dkBgShp" presStyleIdx="1" presStyleCnt="2"/>
      <dgm:spPr/>
    </dgm:pt>
  </dgm:ptLst>
  <dgm:cxnLst>
    <dgm:cxn modelId="{9D60400F-E724-4437-9665-D73374B37BD7}" srcId="{DD148C5D-FE9A-4A26-81CF-7C7EAB1427F5}" destId="{07CB8F13-C806-4BCC-ABC3-AD6064E4E21A}" srcOrd="1" destOrd="0" parTransId="{6C135CC0-CF5D-4706-835F-F745EFD9426B}" sibTransId="{31D03DC5-C30B-4342-830E-0D16122D8CCB}"/>
    <dgm:cxn modelId="{4415B55B-53FD-4774-9E04-C79F90C6E49D}" type="presOf" srcId="{9FE2FF4B-B9D5-48DD-832F-C78D2BA04B3B}" destId="{EF4EA43A-D22A-4C50-9B59-BEA78A61E579}" srcOrd="0" destOrd="0" presId="urn:microsoft.com/office/officeart/2005/8/layout/hList3"/>
    <dgm:cxn modelId="{0C4AC666-E148-4644-9D5B-CA08C8BEEB2B}" type="presOf" srcId="{DD148C5D-FE9A-4A26-81CF-7C7EAB1427F5}" destId="{412B1241-8041-4452-B25D-F26D8396B5C3}" srcOrd="0" destOrd="0" presId="urn:microsoft.com/office/officeart/2005/8/layout/hList3"/>
    <dgm:cxn modelId="{64721678-82DB-43CC-88D8-245AB1025DC4}" type="presOf" srcId="{07CB8F13-C806-4BCC-ABC3-AD6064E4E21A}" destId="{461BA6E8-AFDD-455E-B4CF-3A6E2A4D8D1D}" srcOrd="0" destOrd="0" presId="urn:microsoft.com/office/officeart/2005/8/layout/hList3"/>
    <dgm:cxn modelId="{6A99CC85-62CF-41E4-91A3-DE6DB2EF3976}" srcId="{DD148C5D-FE9A-4A26-81CF-7C7EAB1427F5}" destId="{45AB10A0-8C14-4091-AD28-B492AF57C916}" srcOrd="2" destOrd="0" parTransId="{7EF39C33-13FE-4A5F-B744-ACC3EAE6D008}" sibTransId="{010DAA44-4EC6-4A6E-8687-2CA2A3D1E7CC}"/>
    <dgm:cxn modelId="{F03B8588-AD39-4942-8370-5F63BAAE3ABF}" type="presOf" srcId="{48C32178-A993-4299-92B3-ABAC72532EE0}" destId="{361E7561-ADCB-415B-BACD-6B98A52DD7FF}" srcOrd="0" destOrd="0" presId="urn:microsoft.com/office/officeart/2005/8/layout/hList3"/>
    <dgm:cxn modelId="{ECDD33C3-9B03-4427-9323-F2834BAF604F}" srcId="{48C32178-A993-4299-92B3-ABAC72532EE0}" destId="{DD148C5D-FE9A-4A26-81CF-7C7EAB1427F5}" srcOrd="0" destOrd="0" parTransId="{55A37058-F6C5-4660-9BDA-31197CAEA865}" sibTransId="{0A53DC1C-E109-4095-B3B8-93E63D966D34}"/>
    <dgm:cxn modelId="{E132E1C5-34D1-4AD7-9CEC-919D8E2B6EC4}" srcId="{DD148C5D-FE9A-4A26-81CF-7C7EAB1427F5}" destId="{9FE2FF4B-B9D5-48DD-832F-C78D2BA04B3B}" srcOrd="0" destOrd="0" parTransId="{57F2890F-EF53-47BB-B49E-DCA776D88A75}" sibTransId="{88FDD524-F9AA-4DB5-945F-CD526FA38BBD}"/>
    <dgm:cxn modelId="{71FA7FFC-393A-4D22-BC7D-36BB7F3FC12E}" type="presOf" srcId="{45AB10A0-8C14-4091-AD28-B492AF57C916}" destId="{356D081A-72A9-4887-90F6-502F9A2E775D}" srcOrd="0" destOrd="0" presId="urn:microsoft.com/office/officeart/2005/8/layout/hList3"/>
    <dgm:cxn modelId="{48FE9D3A-37BC-4CF3-BE96-08FF10EBE669}" type="presParOf" srcId="{361E7561-ADCB-415B-BACD-6B98A52DD7FF}" destId="{412B1241-8041-4452-B25D-F26D8396B5C3}" srcOrd="0" destOrd="0" presId="urn:microsoft.com/office/officeart/2005/8/layout/hList3"/>
    <dgm:cxn modelId="{4E579492-DBC6-4B1A-A42B-609C50658044}" type="presParOf" srcId="{361E7561-ADCB-415B-BACD-6B98A52DD7FF}" destId="{753AA9D9-0687-4F25-B974-6F6668E74ACE}" srcOrd="1" destOrd="0" presId="urn:microsoft.com/office/officeart/2005/8/layout/hList3"/>
    <dgm:cxn modelId="{6057D76E-1A7C-438E-8AAF-8A6FBD901CB7}" type="presParOf" srcId="{753AA9D9-0687-4F25-B974-6F6668E74ACE}" destId="{EF4EA43A-D22A-4C50-9B59-BEA78A61E579}" srcOrd="0" destOrd="0" presId="urn:microsoft.com/office/officeart/2005/8/layout/hList3"/>
    <dgm:cxn modelId="{275F202F-A152-4743-83F2-17883EF1CEA8}" type="presParOf" srcId="{753AA9D9-0687-4F25-B974-6F6668E74ACE}" destId="{461BA6E8-AFDD-455E-B4CF-3A6E2A4D8D1D}" srcOrd="1" destOrd="0" presId="urn:microsoft.com/office/officeart/2005/8/layout/hList3"/>
    <dgm:cxn modelId="{3FA79266-994C-4BB2-B86E-788C4CAA1B53}" type="presParOf" srcId="{753AA9D9-0687-4F25-B974-6F6668E74ACE}" destId="{356D081A-72A9-4887-90F6-502F9A2E775D}" srcOrd="2" destOrd="0" presId="urn:microsoft.com/office/officeart/2005/8/layout/hList3"/>
    <dgm:cxn modelId="{CE07E044-757D-4750-831D-2647ED429EC0}" type="presParOf" srcId="{361E7561-ADCB-415B-BACD-6B98A52DD7FF}" destId="{D55E8416-1616-4F71-AF9D-E7035F7546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73314-BFC7-418E-AB44-E208DD66678E}">
      <dsp:nvSpPr>
        <dsp:cNvPr id="0" name=""/>
        <dsp:cNvSpPr/>
      </dsp:nvSpPr>
      <dsp:spPr>
        <a:xfrm>
          <a:off x="2023483" y="0"/>
          <a:ext cx="3569864" cy="12204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21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latin typeface="Century Schoolbook" panose="02040604050505020304" pitchFamily="18" charset="0"/>
            </a:rPr>
            <a:t>Pevné</a:t>
          </a:r>
          <a:br>
            <a:rPr lang="cs-CZ" sz="2900" kern="1200" dirty="0">
              <a:latin typeface="Century Schoolbook" panose="02040604050505020304" pitchFamily="18" charset="0"/>
            </a:rPr>
          </a:br>
          <a:r>
            <a:rPr lang="cs-CZ" sz="1200" b="1" kern="1200" dirty="0">
              <a:solidFill>
                <a:srgbClr val="0000FF"/>
              </a:solidFill>
              <a:latin typeface="Century Schoolbook" panose="02040604050505020304" pitchFamily="18" charset="0"/>
            </a:rPr>
            <a:t>v rámci jedné obce/města</a:t>
          </a:r>
        </a:p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u="sng" kern="1200" dirty="0">
              <a:latin typeface="Century Schoolbook" panose="02040604050505020304" pitchFamily="18" charset="0"/>
            </a:rPr>
            <a:t>pečetí úřad té obce/města, na jejímž území jsou umístěny</a:t>
          </a:r>
          <a:r>
            <a:rPr lang="cs-CZ" sz="1200" b="1" kern="1200" dirty="0">
              <a:latin typeface="Century Schoolbook" panose="02040604050505020304" pitchFamily="18" charset="0"/>
            </a:rPr>
            <a:t> </a:t>
          </a:r>
          <a:r>
            <a:rPr lang="cs-CZ" sz="1200" kern="1200" dirty="0">
              <a:latin typeface="Century Schoolbook" panose="02040604050505020304" pitchFamily="18" charset="0"/>
            </a:rPr>
            <a:t>(bez ohledu na to, kde má sídlo právnická osoba, která sbírku koná).  </a:t>
          </a:r>
          <a:endParaRPr lang="cs-CZ" sz="2900" kern="1200" dirty="0">
            <a:latin typeface="Century Schoolbook" panose="02040604050505020304" pitchFamily="18" charset="0"/>
          </a:endParaRPr>
        </a:p>
      </dsp:txBody>
      <dsp:txXfrm>
        <a:off x="2023483" y="0"/>
        <a:ext cx="3569864" cy="1220430"/>
      </dsp:txXfrm>
    </dsp:sp>
    <dsp:sp modelId="{8A0194EE-AE20-43C3-A968-C0C3853A1A75}">
      <dsp:nvSpPr>
        <dsp:cNvPr id="0" name=""/>
        <dsp:cNvSpPr/>
      </dsp:nvSpPr>
      <dsp:spPr>
        <a:xfrm>
          <a:off x="2088233" y="17925"/>
          <a:ext cx="748146" cy="4679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36D8E-E7E3-4671-999B-C513A9B2037A}">
      <dsp:nvSpPr>
        <dsp:cNvPr id="0" name=""/>
        <dsp:cNvSpPr/>
      </dsp:nvSpPr>
      <dsp:spPr>
        <a:xfrm>
          <a:off x="1869918" y="1273332"/>
          <a:ext cx="3890567" cy="1632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21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latin typeface="Century Schoolbook" panose="02040604050505020304" pitchFamily="18" charset="0"/>
            </a:rPr>
            <a:t>Přenosné</a:t>
          </a:r>
          <a:br>
            <a:rPr lang="cs-CZ" sz="2900" kern="1200" dirty="0">
              <a:latin typeface="Century Schoolbook" panose="02040604050505020304" pitchFamily="18" charset="0"/>
            </a:rPr>
          </a:br>
          <a:r>
            <a:rPr lang="cs-CZ" sz="2900" kern="1200" dirty="0">
              <a:latin typeface="Century Schoolbook" panose="02040604050505020304" pitchFamily="18" charset="0"/>
            </a:rPr>
            <a:t>   </a:t>
          </a:r>
          <a:r>
            <a:rPr lang="cs-CZ" sz="1200" b="1" kern="1200" dirty="0">
              <a:solidFill>
                <a:srgbClr val="0000FF"/>
              </a:solidFill>
              <a:latin typeface="Century Schoolbook" panose="02040604050505020304" pitchFamily="18" charset="0"/>
            </a:rPr>
            <a:t>v rámci jedné obce/města	</a:t>
          </a:r>
          <a:br>
            <a:rPr lang="cs-CZ" sz="1200" b="1" kern="1200" dirty="0">
              <a:solidFill>
                <a:srgbClr val="0000FF"/>
              </a:solidFill>
              <a:latin typeface="Century Schoolbook" panose="02040604050505020304" pitchFamily="18" charset="0"/>
            </a:rPr>
          </a:br>
          <a:r>
            <a:rPr lang="cs-CZ" sz="1200" b="1" u="sng" kern="1200" dirty="0">
              <a:latin typeface="Century Schoolbook" panose="02040604050505020304" pitchFamily="18" charset="0"/>
            </a:rPr>
            <a:t>pečetí úřad této konkrétní obce/města, pouze na jejímž území budou pokladničky přenášeny</a:t>
          </a:r>
          <a:r>
            <a:rPr lang="cs-CZ" sz="1200" b="1" kern="1200" dirty="0">
              <a:latin typeface="Century Schoolbook" panose="02040604050505020304" pitchFamily="18" charset="0"/>
            </a:rPr>
            <a:t> </a:t>
          </a:r>
          <a:r>
            <a:rPr lang="cs-CZ" sz="1200" kern="1200" dirty="0">
              <a:latin typeface="Century Schoolbook" panose="02040604050505020304" pitchFamily="18" charset="0"/>
            </a:rPr>
            <a:t>(bez ohledu na to, kde má sídlo právnická osoba, která sbírku koná). </a:t>
          </a:r>
          <a:endParaRPr lang="cs-CZ" sz="1200" b="1" kern="1200" dirty="0">
            <a:solidFill>
              <a:srgbClr val="0000FF"/>
            </a:solidFill>
            <a:latin typeface="Century Schoolbook" panose="02040604050505020304" pitchFamily="18" charset="0"/>
          </a:endParaRPr>
        </a:p>
      </dsp:txBody>
      <dsp:txXfrm>
        <a:off x="1869918" y="1273332"/>
        <a:ext cx="3890567" cy="1632103"/>
      </dsp:txXfrm>
    </dsp:sp>
    <dsp:sp modelId="{EA2EC3A8-5FC9-4EE6-9D0C-5521F4C28FD8}">
      <dsp:nvSpPr>
        <dsp:cNvPr id="0" name=""/>
        <dsp:cNvSpPr/>
      </dsp:nvSpPr>
      <dsp:spPr>
        <a:xfrm>
          <a:off x="1944213" y="1334898"/>
          <a:ext cx="748146" cy="7517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1254D-286C-46D4-81F0-3F17F077E274}">
      <dsp:nvSpPr>
        <dsp:cNvPr id="0" name=""/>
        <dsp:cNvSpPr/>
      </dsp:nvSpPr>
      <dsp:spPr>
        <a:xfrm>
          <a:off x="1656179" y="2991081"/>
          <a:ext cx="4563950" cy="217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21" tIns="110490" rIns="110490" bIns="110490" numCol="1" spcCol="1270" anchor="ctr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latin typeface="Century Schoolbook" panose="02040604050505020304" pitchFamily="18" charset="0"/>
            </a:rPr>
            <a:t>Putovní</a:t>
          </a:r>
          <a:br>
            <a:rPr lang="cs-CZ" sz="2900" b="1" kern="1200" dirty="0">
              <a:latin typeface="Century Schoolbook" panose="02040604050505020304" pitchFamily="18" charset="0"/>
            </a:rPr>
          </a:br>
          <a:r>
            <a:rPr lang="cs-CZ" sz="2900" kern="1200" dirty="0">
              <a:latin typeface="Century Schoolbook" panose="02040604050505020304" pitchFamily="18" charset="0"/>
            </a:rPr>
            <a:t>      </a:t>
          </a:r>
          <a:r>
            <a:rPr lang="cs-CZ" sz="1200" b="1" kern="1200" dirty="0">
              <a:solidFill>
                <a:srgbClr val="0000FF"/>
              </a:solidFill>
              <a:latin typeface="Century Schoolbook" panose="02040604050505020304" pitchFamily="18" charset="0"/>
            </a:rPr>
            <a:t>více obcí, celá ČR	</a:t>
          </a:r>
          <a:br>
            <a:rPr lang="cs-CZ" sz="1200" b="1" kern="1200" dirty="0">
              <a:solidFill>
                <a:srgbClr val="0000FF"/>
              </a:solidFill>
              <a:latin typeface="Century Schoolbook" panose="02040604050505020304" pitchFamily="18" charset="0"/>
            </a:rPr>
          </a:br>
          <a:r>
            <a:rPr lang="cs-CZ" sz="1200" u="sng" kern="1200" dirty="0">
              <a:latin typeface="Century Schoolbook" panose="02040604050505020304" pitchFamily="18" charset="0"/>
            </a:rPr>
            <a:t>může pečetit </a:t>
          </a:r>
          <a:r>
            <a:rPr lang="cs-CZ" sz="1200" b="1" u="sng" kern="1200" dirty="0">
              <a:solidFill>
                <a:srgbClr val="FF0000"/>
              </a:solidFill>
              <a:latin typeface="Century Schoolbook" panose="02040604050505020304" pitchFamily="18" charset="0"/>
            </a:rPr>
            <a:t>POUZE</a:t>
          </a:r>
          <a:r>
            <a:rPr lang="cs-CZ" sz="1200" u="sng" kern="1200" dirty="0">
              <a:latin typeface="Century Schoolbook" panose="02040604050505020304" pitchFamily="18" charset="0"/>
            </a:rPr>
            <a:t> </a:t>
          </a:r>
          <a:r>
            <a:rPr lang="cs-CZ" sz="1200" b="1" u="sng" kern="1200" dirty="0">
              <a:solidFill>
                <a:srgbClr val="FF0000"/>
              </a:solidFill>
              <a:latin typeface="Century Schoolbook" panose="02040604050505020304" pitchFamily="18" charset="0"/>
            </a:rPr>
            <a:t>ÚŘAD</a:t>
          </a:r>
          <a:r>
            <a:rPr lang="cs-CZ" sz="1200" u="sng" kern="1200" dirty="0">
              <a:latin typeface="Century Schoolbook" panose="02040604050505020304" pitchFamily="18" charset="0"/>
            </a:rPr>
            <a:t> té obce/města, v jejímž obvodu </a:t>
          </a:r>
          <a:r>
            <a:rPr lang="cs-CZ" sz="1200" b="1" u="sng" kern="1200" dirty="0">
              <a:latin typeface="Century Schoolbook" panose="02040604050505020304" pitchFamily="18" charset="0"/>
            </a:rPr>
            <a:t>má sídlo právnická osoba, která sbírku koná</a:t>
          </a:r>
          <a:br>
            <a:rPr lang="cs-CZ" sz="1200" b="1" u="sng" kern="1200" dirty="0">
              <a:latin typeface="Century Schoolbook" panose="02040604050505020304" pitchFamily="18" charset="0"/>
            </a:rPr>
          </a:br>
          <a:r>
            <a:rPr lang="cs-CZ" sz="1200" b="1" i="1" u="sng" kern="1200" dirty="0">
              <a:solidFill>
                <a:srgbClr val="FF0000"/>
              </a:solidFill>
              <a:latin typeface="Century Schoolbook" panose="02040604050505020304" pitchFamily="18" charset="0"/>
            </a:rPr>
            <a:t>více putovních pokladniček </a:t>
          </a:r>
          <a:r>
            <a:rPr lang="cs-CZ" sz="1200" b="1" i="1" u="sng" kern="1200" dirty="0">
              <a:latin typeface="Century Schoolbook" panose="02040604050505020304" pitchFamily="18" charset="0"/>
            </a:rPr>
            <a:t>ke konání jedné sbírky, označují </a:t>
          </a:r>
          <a:r>
            <a:rPr lang="cs-CZ" sz="1200" b="1" i="1" u="sng" kern="1200" dirty="0">
              <a:solidFill>
                <a:srgbClr val="FF0000"/>
              </a:solidFill>
              <a:latin typeface="Century Schoolbook" panose="02040604050505020304" pitchFamily="18" charset="0"/>
            </a:rPr>
            <a:t>se jednou číselnou řadou </a:t>
          </a:r>
          <a:r>
            <a:rPr lang="cs-CZ" sz="1200" b="1" i="1" u="sng" kern="1200" dirty="0">
              <a:latin typeface="Century Schoolbook" panose="02040604050505020304" pitchFamily="18" charset="0"/>
            </a:rPr>
            <a:t>pro všechny správní obvody, v nichž mají být použity</a:t>
          </a:r>
          <a:endParaRPr lang="cs-CZ" sz="2900" b="1" kern="1200" dirty="0">
            <a:solidFill>
              <a:srgbClr val="0000FF"/>
            </a:solidFill>
            <a:latin typeface="Century Schoolbook" panose="02040604050505020304" pitchFamily="18" charset="0"/>
          </a:endParaRPr>
        </a:p>
      </dsp:txBody>
      <dsp:txXfrm>
        <a:off x="1656179" y="2991081"/>
        <a:ext cx="4563950" cy="2173451"/>
      </dsp:txXfrm>
    </dsp:sp>
    <dsp:sp modelId="{D72DFE39-BF84-4DE1-B9C7-FDBCD2A03B47}">
      <dsp:nvSpPr>
        <dsp:cNvPr id="0" name=""/>
        <dsp:cNvSpPr/>
      </dsp:nvSpPr>
      <dsp:spPr>
        <a:xfrm>
          <a:off x="1800202" y="3063086"/>
          <a:ext cx="748146" cy="7159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1241-8041-4452-B25D-F26D8396B5C3}">
      <dsp:nvSpPr>
        <dsp:cNvPr id="0" name=""/>
        <dsp:cNvSpPr/>
      </dsp:nvSpPr>
      <dsp:spPr>
        <a:xfrm>
          <a:off x="0" y="215759"/>
          <a:ext cx="7954962" cy="8514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entury Schoolbook" panose="02040604050505020304" pitchFamily="18" charset="0"/>
            </a:rPr>
            <a:t>Způsoby oznámení</a:t>
          </a:r>
          <a:endParaRPr lang="cs-CZ" sz="2000" b="1" kern="1200" dirty="0">
            <a:latin typeface="Century Schoolbook" panose="02040604050505020304" pitchFamily="18" charset="0"/>
          </a:endParaRPr>
        </a:p>
      </dsp:txBody>
      <dsp:txXfrm>
        <a:off x="0" y="215759"/>
        <a:ext cx="7954962" cy="851405"/>
      </dsp:txXfrm>
    </dsp:sp>
    <dsp:sp modelId="{EF4EA43A-D22A-4C50-9B59-BEA78A61E579}">
      <dsp:nvSpPr>
        <dsp:cNvPr id="0" name=""/>
        <dsp:cNvSpPr/>
      </dsp:nvSpPr>
      <dsp:spPr>
        <a:xfrm>
          <a:off x="3884" y="1638386"/>
          <a:ext cx="2649064" cy="399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u="sng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>
              <a:latin typeface="Century Schoolbook" panose="02040604050505020304" pitchFamily="18" charset="0"/>
            </a:rPr>
            <a:t>Už sbírku </a:t>
          </a:r>
          <a:r>
            <a:rPr lang="cs-CZ" sz="1800" b="1" u="sng" kern="1200" dirty="0">
              <a:solidFill>
                <a:srgbClr val="FFFF00"/>
              </a:solidFill>
              <a:latin typeface="Century Schoolbook" panose="02040604050505020304" pitchFamily="18" charset="0"/>
            </a:rPr>
            <a:t>mám</a:t>
          </a:r>
          <a:r>
            <a:rPr lang="cs-CZ" sz="1800" b="1" u="sng" kern="1200" dirty="0">
              <a:latin typeface="Century Schoolbook" panose="02040604050505020304" pitchFamily="18" charset="0"/>
            </a:rPr>
            <a:t> osvědčenou a chci ji nyní konat i jiným způsobem než jaký je uveden v zákoně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1" kern="1200" dirty="0">
              <a:latin typeface="Century Schoolbook" panose="02040604050505020304" pitchFamily="18" charset="0"/>
            </a:rPr>
            <a:t>Zašlu žádost o konání veřejné sbírky jiným způsobem než je uveden v zákoně </a:t>
          </a:r>
          <a:br>
            <a:rPr lang="cs-CZ" sz="1600" b="1" kern="1200" dirty="0">
              <a:latin typeface="Century Schoolbook" panose="020406040505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</a:rPr>
            <a:t>a smlouvu s portálem (se společností)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600" b="1" kern="1200" dirty="0">
              <a:latin typeface="Century Schoolbook" panose="02040604050505020304" pitchFamily="18" charset="0"/>
            </a:rPr>
          </a:br>
          <a:endParaRPr lang="cs-CZ" sz="1600" b="1" kern="1200" dirty="0">
            <a:latin typeface="Century Schoolbook" panose="02040604050505020304" pitchFamily="18" charset="0"/>
          </a:endParaRPr>
        </a:p>
      </dsp:txBody>
      <dsp:txXfrm>
        <a:off x="3884" y="1638386"/>
        <a:ext cx="2649064" cy="3991498"/>
      </dsp:txXfrm>
    </dsp:sp>
    <dsp:sp modelId="{461BA6E8-AFDD-455E-B4CF-3A6E2A4D8D1D}">
      <dsp:nvSpPr>
        <dsp:cNvPr id="0" name=""/>
        <dsp:cNvSpPr/>
      </dsp:nvSpPr>
      <dsp:spPr>
        <a:xfrm>
          <a:off x="2652948" y="1658543"/>
          <a:ext cx="2649064" cy="3951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u="sng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>
              <a:latin typeface="Century Schoolbook" panose="02040604050505020304" pitchFamily="18" charset="0"/>
            </a:rPr>
            <a:t>Sbírku ještě </a:t>
          </a:r>
          <a:r>
            <a:rPr lang="cs-CZ" sz="1800" b="1" u="sng" kern="1200" dirty="0">
              <a:solidFill>
                <a:srgbClr val="FFFF00"/>
              </a:solidFill>
              <a:latin typeface="Century Schoolbook" panose="02040604050505020304" pitchFamily="18" charset="0"/>
            </a:rPr>
            <a:t>nemám</a:t>
          </a:r>
          <a:r>
            <a:rPr lang="cs-CZ" sz="1800" b="1" u="sng" kern="1200" dirty="0">
              <a:latin typeface="Century Schoolbook" panose="02040604050505020304" pitchFamily="18" charset="0"/>
            </a:rPr>
            <a:t>, chci ji oznámit spolu s jiným způsobem konání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entury Schoolbook" panose="02040604050505020304" pitchFamily="18" charset="0"/>
            </a:rPr>
            <a:t>Zašlu oznámení </a:t>
          </a:r>
          <a:br>
            <a:rPr lang="cs-CZ" sz="1600" b="1" kern="1200" dirty="0">
              <a:latin typeface="Century Schoolbook" panose="020406040505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</a:rPr>
            <a:t>o konání veřejné sbírky</a:t>
          </a:r>
          <a:br>
            <a:rPr lang="cs-CZ" sz="1600" b="1" kern="1200" dirty="0">
              <a:latin typeface="Century Schoolbook" panose="020406040505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</a:rPr>
            <a:t> + žádost o konání veřejné sbírky jiným způsobem než je uveden v zákoně</a:t>
          </a:r>
          <a:br>
            <a:rPr lang="cs-CZ" sz="1600" b="1" kern="1200" dirty="0">
              <a:latin typeface="Century Schoolbook" panose="020406040505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</a:rPr>
            <a:t>  a smlouvu s portálem (se společností)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entury Schoolbook" panose="02040604050505020304" pitchFamily="18" charset="0"/>
            </a:rPr>
            <a:t>+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entury Schoolbook" panose="02040604050505020304" pitchFamily="18" charset="0"/>
            </a:rPr>
            <a:t>přílohy dané zákonem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600" b="1" kern="1200" dirty="0">
              <a:latin typeface="Century Schoolbook" panose="02040604050505020304" pitchFamily="18" charset="0"/>
            </a:rPr>
          </a:br>
          <a:endParaRPr lang="cs-CZ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Century Schoolbook" panose="02040604050505020304" pitchFamily="18" charset="0"/>
          </a:endParaRPr>
        </a:p>
      </dsp:txBody>
      <dsp:txXfrm>
        <a:off x="2652948" y="1658543"/>
        <a:ext cx="2649064" cy="3951184"/>
      </dsp:txXfrm>
    </dsp:sp>
    <dsp:sp modelId="{356D081A-72A9-4887-90F6-502F9A2E775D}">
      <dsp:nvSpPr>
        <dsp:cNvPr id="0" name=""/>
        <dsp:cNvSpPr/>
      </dsp:nvSpPr>
      <dsp:spPr>
        <a:xfrm>
          <a:off x="5302013" y="1638386"/>
          <a:ext cx="2649064" cy="399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u="sng" kern="1200" dirty="0">
            <a:latin typeface="Century Schoolbook" panose="020406040505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sng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Sbírku ještě </a:t>
          </a:r>
          <a:r>
            <a:rPr lang="cs-CZ" sz="1800" b="1" u="sng" kern="1200" dirty="0">
              <a:solidFill>
                <a:srgbClr val="FFFF00"/>
              </a:solidFill>
              <a:latin typeface="Century Schoolbook" panose="02040604050505020304" pitchFamily="18" charset="0"/>
              <a:cs typeface="Times New Roman" panose="02020603050405020304" pitchFamily="18" charset="0"/>
            </a:rPr>
            <a:t>nemám</a:t>
          </a:r>
          <a:r>
            <a:rPr lang="cs-CZ" sz="1800" b="1" u="sng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, chci ji oznámit</a:t>
          </a:r>
          <a:br>
            <a:rPr lang="cs-CZ" sz="1800" b="1" u="sng" kern="1200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800" b="1" u="sng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 a konat </a:t>
          </a:r>
          <a:r>
            <a:rPr lang="cs-CZ" sz="1800" b="1" u="sng" kern="1200" dirty="0">
              <a:solidFill>
                <a:srgbClr val="FFFF00"/>
              </a:solidFill>
              <a:latin typeface="Century Schoolbook" panose="02040604050505020304" pitchFamily="18" charset="0"/>
              <a:cs typeface="Times New Roman" panose="02020603050405020304" pitchFamily="18" charset="0"/>
            </a:rPr>
            <a:t>pouze</a:t>
          </a:r>
          <a:r>
            <a:rPr lang="cs-CZ" sz="1800" b="1" u="sng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 dle způsobů uvedených v zákoně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Zašlu oznámení </a:t>
          </a:r>
          <a:b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o konání veřejné sbírky </a:t>
          </a:r>
          <a:b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</a:br>
          <a: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 +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1600" b="1" kern="1200" dirty="0">
              <a:latin typeface="Century Schoolbook" panose="02040604050505020304" pitchFamily="18" charset="0"/>
              <a:cs typeface="Times New Roman" panose="02020603050405020304" pitchFamily="18" charset="0"/>
            </a:rPr>
            <a:t>přílohy dané zákonem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013" y="1638386"/>
        <a:ext cx="2649064" cy="3991498"/>
      </dsp:txXfrm>
    </dsp:sp>
    <dsp:sp modelId="{D55E8416-1616-4F71-AF9D-E7035F7546BC}">
      <dsp:nvSpPr>
        <dsp:cNvPr id="0" name=""/>
        <dsp:cNvSpPr/>
      </dsp:nvSpPr>
      <dsp:spPr>
        <a:xfrm>
          <a:off x="0" y="5629885"/>
          <a:ext cx="7954962" cy="4434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FEEE-3907-4940-86FD-A634DE0F0B68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88AC-7A3F-464A-AB55-6EE07BF95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088AC-7A3F-464A-AB55-6EE07BF9524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1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88AC-7A3F-464A-AB55-6EE07BF9524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17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88AC-7A3F-464A-AB55-6EE07BF9524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52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7851-B30E-47EC-9FAD-962AE068212D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3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6FB6-28DE-46AB-A2AB-3384034E17BD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1DE3-BF46-4679-9B77-9EC29CAA770B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6E6-B794-4E77-B61D-3FBDC3BE5C74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0309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6E6-B794-4E77-B61D-3FBDC3BE5C74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0548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515D-D4E4-48E2-A603-02C3F5604ED9}" type="datetime1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5051-B0E6-4F26-B6D7-1D9E2FA38C74}" type="datetime1">
              <a:rPr lang="cs-CZ" smtClean="0"/>
              <a:t>17.04.2023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19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6E6-B794-4E77-B61D-3FBDC3BE5C74}" type="datetime1">
              <a:rPr lang="cs-CZ" smtClean="0"/>
              <a:t>17.04.2023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9200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EF2F-2085-4056-923B-13E302C388FF}" type="datetime1">
              <a:rPr lang="cs-CZ" smtClean="0"/>
              <a:t>17.04.2023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EF8F-E55C-445E-8ECA-7C8153F2E1DA}" type="datetime1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0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1204-DA44-4545-9F14-1FF37FFCCEE9}" type="datetime1">
              <a:rPr lang="cs-CZ" smtClean="0"/>
              <a:t>17.04.2023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8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06E6-B794-4E77-B61D-3FBDC3BE5C74}" type="datetime1">
              <a:rPr lang="cs-CZ" smtClean="0"/>
              <a:t>17.04.2023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49B8-BF5E-48E7-B0F1-2A469697E0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9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iana.pospisilova@kraj-lbc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zv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ujspravne.cz/" TargetMode="External"/><Relationship Id="rId2" Type="http://schemas.openxmlformats.org/officeDocument/2006/relationships/hyperlink" Target="http://www.darujeme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hyperlink" Target="https://aplikace.mvcr.cz/seznam-verejnych-sbirek/Detail.aspx?id=406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diana.pospisilova@kraj-lbc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04FE57D8-CDA5-7754-7860-70746CB7F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endParaRPr lang="cs-CZ" dirty="0"/>
          </a:p>
          <a:p>
            <a:r>
              <a:rPr lang="cs-CZ" sz="4800" b="1" dirty="0">
                <a:latin typeface="Century Schoolbook" panose="02040604050505020304" pitchFamily="18" charset="0"/>
              </a:rPr>
              <a:t>Veřejné sbírky </a:t>
            </a:r>
            <a:br>
              <a:rPr lang="cs-CZ" sz="4800" b="1" dirty="0">
                <a:latin typeface="Century Schoolbook" panose="02040604050505020304" pitchFamily="18" charset="0"/>
              </a:rPr>
            </a:br>
            <a:r>
              <a:rPr lang="cs-CZ" sz="4800" b="1" dirty="0">
                <a:latin typeface="Century Schoolbook" panose="02040604050505020304" pitchFamily="18" charset="0"/>
              </a:rPr>
              <a:t>prakticky</a:t>
            </a:r>
          </a:p>
          <a:p>
            <a:endParaRPr lang="cs-CZ" sz="48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RÁD POMÁHÁM, ALE NEBERU TÍM DRUHÉMU HODNOTU?">
            <a:extLst>
              <a:ext uri="{FF2B5EF4-FFF2-40B4-BE49-F238E27FC236}">
                <a16:creationId xmlns:a16="http://schemas.microsoft.com/office/drawing/2014/main" id="{8BA8CCE8-9586-0FAE-51B2-09EF7260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3008"/>
            <a:ext cx="584729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B280E00-B23B-8297-E340-08DC8FBD4A43}"/>
              </a:ext>
            </a:extLst>
          </p:cNvPr>
          <p:cNvSpPr txBox="1"/>
          <p:nvPr/>
        </p:nvSpPr>
        <p:spPr>
          <a:xfrm flipH="1">
            <a:off x="2699792" y="4935218"/>
            <a:ext cx="561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Century Schoolbook" panose="02040604050505020304" pitchFamily="18" charset="0"/>
              </a:rPr>
              <a:t> 18. 4. 2023</a:t>
            </a:r>
          </a:p>
        </p:txBody>
      </p:sp>
    </p:spTree>
    <p:extLst>
      <p:ext uri="{BB962C8B-B14F-4D97-AF65-F5344CB8AC3E}">
        <p14:creationId xmlns:p14="http://schemas.microsoft.com/office/powerpoint/2010/main" val="423753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5AA11-87D1-3926-5447-800FD6B8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12968" cy="65849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Pomoci zvířatům bez domova, zejména opuštěným, nemocným a toulavým kočkám a psům, realizace kastračního programu, veterinární péče (léky, ošetření, pomůcky), krmení, misky, podložky, klece, potřebná zařízení, chovatelské potřeby, pomůcky pro odchyt, desinfekce.  Pohonné hmoty k výjezdům do terénu -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latin typeface="Century Schoolbook" panose="02040604050505020304" pitchFamily="18" charset="0"/>
              </a:rPr>
              <a:t>Nákup pojízdné postele se speciální úpravou pro nemocnou holčičku Lenku 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ano, ale </a:t>
            </a:r>
            <a:r>
              <a:rPr 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ještě raději rozšířit účel o něco jiného, co když mezi tím postel koupí </a:t>
            </a:r>
            <a:br>
              <a:rPr 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např. sponzor???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latin typeface="Century Schoolbook" panose="02040604050505020304" pitchFamily="18" charset="0"/>
              </a:rPr>
              <a:t>Na pomoc pejska </a:t>
            </a:r>
            <a:r>
              <a:rPr lang="cs-CZ" sz="2400" dirty="0" err="1">
                <a:latin typeface="Century Schoolbook" panose="02040604050505020304" pitchFamily="18" charset="0"/>
              </a:rPr>
              <a:t>Žeryka</a:t>
            </a:r>
            <a:r>
              <a:rPr lang="cs-CZ" sz="2400" dirty="0">
                <a:latin typeface="Century Schoolbook" panose="02040604050505020304" pitchFamily="18" charset="0"/>
              </a:rPr>
              <a:t> v útulku Jiskra, který potřebuje akutní operaci – </a:t>
            </a:r>
            <a:r>
              <a:rPr 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co když pejsek operaci nepřežije??? Opět raději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rozšířit účel </a:t>
            </a:r>
            <a:r>
              <a:rPr 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 o něco jiného, nebo jinak postavit celý účel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Pomoc opuštěným zvířatům – veterinární péče, nákup krmiva, chovatelských potřeb, odchytových pomůcek, čipů a dezinfekčních prostředků – </a:t>
            </a:r>
            <a:r>
              <a:rPr lang="cs-CZ" sz="2400" b="1" i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takto ano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400" i="1" dirty="0"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E01A78-754C-4163-0BB4-61F70AD6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20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3CA74-A727-F949-AE74-C8371B81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225070"/>
            <a:ext cx="8784976" cy="6584952"/>
          </a:xfrm>
        </p:spPr>
        <p:txBody>
          <a:bodyPr/>
          <a:lstStyle/>
          <a:p>
            <a:pPr marL="82296" indent="0" algn="just">
              <a:buNone/>
            </a:pPr>
            <a:r>
              <a:rPr lang="cs-CZ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Veřejnou sbírku nelze konat za účelem financování provozu či podpory činnosti právnické osoby </a:t>
            </a:r>
            <a:r>
              <a:rPr lang="cs-CZ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(výjimkou jsou zařízení, ve kterých dochází k přímé péči o potřebné, např. hospice, dětské domovy, sociální péče, domovy seniorů, apod.).</a:t>
            </a:r>
          </a:p>
          <a:p>
            <a:pPr marL="82296" indent="0">
              <a:buNone/>
            </a:pPr>
            <a:r>
              <a:rPr lang="cs-CZ" sz="2800" b="1" i="0" u="none" strike="noStrike" baseline="0" dirty="0">
                <a:latin typeface="Century Schoolbook" panose="02040604050505020304" pitchFamily="18" charset="0"/>
              </a:rPr>
              <a:t>Dostatečně konkrétní, aby bylo zřejmé, co se vlastně s penězi stane  - co se přesně bude hradit</a:t>
            </a:r>
          </a:p>
          <a:p>
            <a:pPr marL="82296" indent="0">
              <a:buNone/>
            </a:pPr>
            <a:r>
              <a:rPr lang="cs-CZ" sz="2800" b="1" dirty="0">
                <a:latin typeface="Century Schoolbook" panose="02040604050505020304" pitchFamily="18" charset="0"/>
              </a:rPr>
              <a:t>Během doby konání veřejné sbírky nelze její účel doplňovat či jinak měnit jeho znění!!!!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buNone/>
            </a:pPr>
            <a:endParaRPr lang="cs-CZ" sz="2800" b="1" dirty="0">
              <a:latin typeface="Century Schoolbook" panose="02040604050505020304" pitchFamily="18" charset="0"/>
            </a:endParaRPr>
          </a:p>
          <a:p>
            <a:pPr marL="82296" indent="0" algn="ctr">
              <a:buNone/>
            </a:pPr>
            <a:endParaRPr lang="cs-CZ" sz="2800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02D849-329C-FFB9-87A8-B70AA57C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 descr="Jak na dobročinný bazar, koncert nebo veřejnou sbírku? Přehled pravidel |  Peníze.cz">
            <a:extLst>
              <a:ext uri="{FF2B5EF4-FFF2-40B4-BE49-F238E27FC236}">
                <a16:creationId xmlns:a16="http://schemas.microsoft.com/office/drawing/2014/main" id="{8D7EA42D-0B0A-E5AC-C6EB-5CD81B8C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4797152"/>
            <a:ext cx="262843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cs-CZ" b="1" dirty="0">
              <a:latin typeface="Century Schoolbook" panose="02040604050505020304" pitchFamily="18" charset="0"/>
            </a:endParaRPr>
          </a:p>
          <a:p>
            <a:pPr marL="82296" indent="0" algn="ctr">
              <a:buNone/>
            </a:pPr>
            <a:r>
              <a:rPr lang="cs-CZ" b="1" dirty="0">
                <a:latin typeface="Century Schoolbook" panose="02040604050505020304" pitchFamily="18" charset="0"/>
              </a:rPr>
              <a:t>Pokud si nebudete jisti </a:t>
            </a:r>
            <a:r>
              <a:rPr lang="cs-CZ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(nejen) </a:t>
            </a:r>
            <a:r>
              <a:rPr lang="cs-CZ" b="1" dirty="0">
                <a:latin typeface="Century Schoolbook" panose="02040604050505020304" pitchFamily="18" charset="0"/>
              </a:rPr>
              <a:t>s účelem, kdykoliv napište email na: </a:t>
            </a:r>
          </a:p>
          <a:p>
            <a:pPr marL="82296" indent="0" algn="ctr">
              <a:buNone/>
            </a:pPr>
            <a:r>
              <a:rPr lang="cs-CZ" sz="3600" b="1" dirty="0">
                <a:solidFill>
                  <a:srgbClr val="0000FF"/>
                </a:solidFill>
                <a:latin typeface="Century Schoolbook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diana.pospisilova@kraj-lbc.cz</a:t>
            </a:r>
            <a:endParaRPr lang="cs-CZ" sz="3600" b="1" dirty="0">
              <a:solidFill>
                <a:srgbClr val="0000FF"/>
              </a:solidFill>
              <a:latin typeface="Century Schoolbook" panose="02040604050505020304" pitchFamily="18" charset="0"/>
            </a:endParaRPr>
          </a:p>
          <a:p>
            <a:pPr marL="82296" indent="0" algn="ctr">
              <a:buNone/>
            </a:pPr>
            <a:r>
              <a:rPr lang="cs-CZ" b="1" dirty="0">
                <a:latin typeface="Century Schoolbook" panose="02040604050505020304" pitchFamily="18" charset="0"/>
              </a:rPr>
              <a:t>nebo zavolejte na telefonní čísla:</a:t>
            </a:r>
          </a:p>
          <a:p>
            <a:pPr marL="82296" indent="0" algn="ctr">
              <a:buNone/>
            </a:pPr>
            <a:r>
              <a:rPr lang="cs-CZ" sz="36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485 226 320, 739 541 638</a:t>
            </a:r>
          </a:p>
          <a:p>
            <a:pPr marL="82296" indent="0" algn="ctr">
              <a:buNone/>
            </a:pPr>
            <a:endParaRPr lang="cs-CZ" sz="3600" b="1" dirty="0">
              <a:solidFill>
                <a:srgbClr val="3B07CF"/>
              </a:solidFill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endParaRPr lang="cs-CZ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12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26CB5-9C4B-DFE4-E17B-AEBD40CA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025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92EAFD-AE66-54BF-5AA2-19FC78D1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482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399DA1-A081-1693-137D-6E9A29FBCB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30" y="4293097"/>
            <a:ext cx="306000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26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9316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cs-CZ" altLang="cs-CZ" sz="4200" b="1" u="sng" dirty="0">
                <a:latin typeface="Century Schoolbook" panose="02040604050505020304" pitchFamily="18" charset="0"/>
              </a:rPr>
              <a:t>Oznámení o konání veřejné sbírky</a:t>
            </a:r>
            <a:br>
              <a:rPr lang="cs-CZ" altLang="cs-CZ" sz="4200" b="1" u="sng" dirty="0">
                <a:latin typeface="Century Schoolbook" panose="02040604050505020304" pitchFamily="18" charset="0"/>
              </a:rPr>
            </a:br>
            <a:endParaRPr lang="cs-CZ" altLang="cs-CZ" sz="4200" b="1" u="sng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3000" dirty="0">
                <a:latin typeface="Century Schoolbook" panose="02040604050505020304" pitchFamily="18" charset="0"/>
              </a:rPr>
              <a:t>Podává se písemně příslušnému krajskému</a:t>
            </a:r>
            <a:br>
              <a:rPr lang="cs-CZ" altLang="cs-CZ" sz="3000" dirty="0">
                <a:latin typeface="Century Schoolbook" panose="02040604050505020304" pitchFamily="18" charset="0"/>
              </a:rPr>
            </a:br>
            <a:r>
              <a:rPr lang="cs-CZ" altLang="cs-CZ" sz="3000" dirty="0">
                <a:latin typeface="Century Schoolbook" panose="02040604050505020304" pitchFamily="18" charset="0"/>
              </a:rPr>
              <a:t> úřadu dle sídla právnické osoby </a:t>
            </a:r>
            <a:r>
              <a:rPr lang="cs-CZ" altLang="cs-CZ" sz="3000" b="1" dirty="0">
                <a:latin typeface="Century Schoolbook" panose="02040604050505020304" pitchFamily="18" charset="0"/>
              </a:rPr>
              <a:t>30 dnů před</a:t>
            </a:r>
            <a:br>
              <a:rPr lang="cs-CZ" altLang="cs-CZ" sz="3000" b="1" dirty="0">
                <a:latin typeface="Century Schoolbook" panose="02040604050505020304" pitchFamily="18" charset="0"/>
              </a:rPr>
            </a:br>
            <a:r>
              <a:rPr lang="cs-CZ" altLang="cs-CZ" sz="3000" b="1" dirty="0">
                <a:latin typeface="Century Schoolbook" panose="02040604050505020304" pitchFamily="18" charset="0"/>
              </a:rPr>
              <a:t> jejím zahájením</a:t>
            </a:r>
            <a:endParaRPr lang="cs-CZ" altLang="cs-CZ" sz="3000" b="1" dirty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3000" dirty="0">
                <a:latin typeface="Century Schoolbook" panose="02040604050505020304" pitchFamily="18" charset="0"/>
              </a:rPr>
              <a:t>Krajský úřad osvědčí právnické osobě datum  přijetí jejího oznámení, a to nejpozději do</a:t>
            </a:r>
            <a:br>
              <a:rPr lang="cs-CZ" altLang="cs-CZ" sz="3000" dirty="0">
                <a:latin typeface="Century Schoolbook" panose="02040604050505020304" pitchFamily="18" charset="0"/>
              </a:rPr>
            </a:br>
            <a:r>
              <a:rPr lang="cs-CZ" altLang="cs-CZ" sz="3000" dirty="0">
                <a:latin typeface="Century Schoolbook" panose="02040604050505020304" pitchFamily="18" charset="0"/>
              </a:rPr>
              <a:t>30 dnů ode dne splnění náležitostí oznámení.</a:t>
            </a:r>
            <a:br>
              <a:rPr lang="cs-CZ" altLang="cs-CZ" sz="3000" dirty="0">
                <a:latin typeface="Century Schoolbook" panose="02040604050505020304" pitchFamily="18" charset="0"/>
              </a:rPr>
            </a:br>
            <a:r>
              <a:rPr lang="cs-CZ" altLang="cs-CZ" sz="3000" dirty="0">
                <a:latin typeface="Century Schoolbook" panose="02040604050505020304" pitchFamily="18" charset="0"/>
              </a:rPr>
              <a:t>Osvědčení musí být doručeno právnické osobě </a:t>
            </a:r>
            <a:br>
              <a:rPr lang="cs-CZ" altLang="cs-CZ" sz="3000" dirty="0">
                <a:latin typeface="Century Schoolbook" panose="02040604050505020304" pitchFamily="18" charset="0"/>
              </a:rPr>
            </a:br>
            <a:r>
              <a:rPr lang="cs-CZ" altLang="cs-CZ" sz="3000" dirty="0">
                <a:latin typeface="Century Schoolbook" panose="02040604050505020304" pitchFamily="18" charset="0"/>
              </a:rPr>
              <a:t>do vlastních rukou</a:t>
            </a:r>
            <a:r>
              <a:rPr lang="cs-CZ" altLang="cs-CZ" dirty="0">
                <a:latin typeface="Century Schoolbook" panose="02040604050505020304" pitchFamily="18" charset="0"/>
              </a:rPr>
              <a:t>. </a:t>
            </a: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11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9E171-0FB7-F2A8-5A0C-1F48A67D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    </a:t>
            </a:r>
            <a:r>
              <a:rPr lang="cs-CZ" sz="2600" b="1" u="sng" dirty="0">
                <a:latin typeface="Century Schoolbook" panose="02040604050505020304" pitchFamily="18" charset="0"/>
              </a:rPr>
              <a:t>Zahájení veřejné sbírky v dřívějším termínu</a:t>
            </a:r>
          </a:p>
          <a:p>
            <a:pPr marL="0" indent="0" algn="just">
              <a:buNone/>
            </a:pPr>
            <a:r>
              <a:rPr lang="cs-CZ" dirty="0">
                <a:latin typeface="Century Schoolbook" panose="02040604050505020304" pitchFamily="18" charset="0"/>
              </a:rPr>
              <a:t>Pokud právnická osoba v oznámení uvede – dle litery zákona „</a:t>
            </a:r>
            <a:r>
              <a:rPr lang="cs-CZ" b="1" dirty="0">
                <a:latin typeface="Century Schoolbook" panose="02040604050505020304" pitchFamily="18" charset="0"/>
              </a:rPr>
              <a:t>důvody hodné zvláštního zřetele</a:t>
            </a:r>
            <a:r>
              <a:rPr lang="cs-CZ" dirty="0">
                <a:latin typeface="Century Schoolbook" panose="02040604050505020304" pitchFamily="18" charset="0"/>
              </a:rPr>
              <a:t>“, pro něž navrhuje zahájit sbírku ve lhůtě kratší než 30 dnů od přijetí oznámení, </a:t>
            </a:r>
            <a:r>
              <a:rPr lang="cs-CZ" b="1" i="1" dirty="0">
                <a:latin typeface="Century Schoolbook" panose="02040604050505020304" pitchFamily="18" charset="0"/>
              </a:rPr>
              <a:t>například zmírnění následků ozbrojeného konfliktu, živelní pohromy (povodně, tornádo, požár, apod.) nebo ekologické nebo průmyslové havárie, anebo záchrana zdraví nebo života osoby</a:t>
            </a:r>
            <a:r>
              <a:rPr lang="cs-CZ" dirty="0">
                <a:latin typeface="Century Schoolbook" panose="02040604050505020304" pitchFamily="18" charset="0"/>
              </a:rPr>
              <a:t>, příslušný krajský úřad tyto důvody bez zbytečného odkladu přezkoumá, osvědčením právnické osobě potvrdí datum přijetí jejího oznámení a stanoví den zahájení sbírky s přihlédnutím ke lhůtě navržené právnickou osobou. 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Osvědčení pak zveřejní na úřední desce a doručí právnické osobě do vlastních rukou; </a:t>
            </a:r>
            <a:r>
              <a:rPr lang="cs-CZ" b="1" dirty="0">
                <a:latin typeface="Century Schoolbook" panose="02040604050505020304" pitchFamily="18" charset="0"/>
              </a:rPr>
              <a:t>účinky doručení </a:t>
            </a:r>
            <a:r>
              <a:rPr lang="cs-CZ" dirty="0">
                <a:latin typeface="Century Schoolbook" panose="02040604050505020304" pitchFamily="18" charset="0"/>
              </a:rPr>
              <a:t>osvědčení </a:t>
            </a:r>
            <a:r>
              <a:rPr lang="cs-CZ" b="1" dirty="0">
                <a:latin typeface="Century Schoolbook" panose="02040604050505020304" pitchFamily="18" charset="0"/>
              </a:rPr>
              <a:t>nastávají dnem vyvěšení </a:t>
            </a:r>
            <a:r>
              <a:rPr lang="cs-CZ" dirty="0">
                <a:latin typeface="Century Schoolbook" panose="02040604050505020304" pitchFamily="18" charset="0"/>
              </a:rPr>
              <a:t>na úřední desce příslušného krajského úřadu.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9D447-5186-8D26-1D41-7CF346FC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7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D9FFC-2329-2496-B508-CD5EF0F4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2800" b="1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Co KÚ předkládá spolu s oznámením </a:t>
            </a:r>
            <a:r>
              <a:rPr lang="cs-CZ" sz="2800" b="1" u="sng" dirty="0">
                <a:solidFill>
                  <a:srgbClr val="0000FF"/>
                </a:solidFill>
                <a:effectLst/>
                <a:latin typeface="Century Schoolbook" panose="02040604050505020304" pitchFamily="18" charset="0"/>
              </a:rPr>
              <a:t>obec – město: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latin typeface="Century Schoolbook" panose="02040604050505020304" pitchFamily="18" charset="0"/>
              </a:rPr>
              <a:t>usnesení příslušného orgánu obce o souhlasu</a:t>
            </a:r>
            <a:br>
              <a:rPr lang="cs-CZ" altLang="cs-CZ" sz="2800" dirty="0">
                <a:latin typeface="Century Schoolbook" panose="02040604050505020304" pitchFamily="18" charset="0"/>
              </a:rPr>
            </a:br>
            <a:r>
              <a:rPr lang="cs-CZ" altLang="cs-CZ" sz="2800" dirty="0">
                <a:latin typeface="Century Schoolbook" panose="02040604050505020304" pitchFamily="18" charset="0"/>
              </a:rPr>
              <a:t> s konáním veřejné sbírky ne starší než 60 dnů,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800" dirty="0">
                <a:latin typeface="Century Schoolbook" panose="02040604050505020304" pitchFamily="18" charset="0"/>
              </a:rPr>
              <a:t>název a adresu banky ke shromažďování finančních příspěvků získaných sbírkou, a číslo tohoto účtu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entury Schoolbook" panose="02040604050505020304" pitchFamily="18" charset="0"/>
              </a:rPr>
              <a:t>čestné prohlášení o tom, zda fyzická osoba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sz="2800" dirty="0">
                <a:latin typeface="Century Schoolbook" panose="02040604050505020304" pitchFamily="18" charset="0"/>
              </a:rPr>
              <a:t> oprávněná jednat ve věci sbírky jménem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sz="2800" dirty="0">
                <a:latin typeface="Century Schoolbook" panose="02040604050505020304" pitchFamily="18" charset="0"/>
              </a:rPr>
              <a:t> právnické osoby se v posledních 3 letech před 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sz="2800" dirty="0">
                <a:latin typeface="Century Schoolbook" panose="02040604050505020304" pitchFamily="18" charset="0"/>
              </a:rPr>
              <a:t> podáním oznámení zdržovala či nezdržovala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sz="2800" dirty="0">
                <a:latin typeface="Century Schoolbook" panose="02040604050505020304" pitchFamily="18" charset="0"/>
              </a:rPr>
              <a:t> nepřetržitě déle než 3 měsíce mimo území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sz="2800" dirty="0">
                <a:latin typeface="Century Schoolbook" panose="02040604050505020304" pitchFamily="18" charset="0"/>
              </a:rPr>
              <a:t> ČR (</a:t>
            </a:r>
            <a:r>
              <a:rPr lang="cs-CZ" i="1" dirty="0">
                <a:latin typeface="Century Schoolbook" panose="02040604050505020304" pitchFamily="18" charset="0"/>
              </a:rPr>
              <a:t>a nebo výpis z rejstříku trestů ze země,</a:t>
            </a:r>
            <a:br>
              <a:rPr lang="cs-CZ" i="1" dirty="0">
                <a:latin typeface="Century Schoolbook" panose="02040604050505020304" pitchFamily="18" charset="0"/>
              </a:rPr>
            </a:br>
            <a:r>
              <a:rPr lang="cs-CZ" i="1" dirty="0">
                <a:latin typeface="Century Schoolbook" panose="02040604050505020304" pitchFamily="18" charset="0"/>
              </a:rPr>
              <a:t> kde pobývala).</a:t>
            </a:r>
            <a:endParaRPr lang="cs-CZ" sz="2800" dirty="0">
              <a:latin typeface="Century Schoolbook" panose="020406040505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17ABE5-A58B-B930-59A2-B4D1782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64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B9EEC-6E3F-BF1C-3BCD-F02C9A12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6082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Century Schoolbook" panose="02040604050505020304" pitchFamily="18" charset="0"/>
              </a:rPr>
              <a:t>plná moc k provádění veřejné sbírky pokud bude statutár   někoho pověřovat ve vedení veřejné sbírky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souhlas Ministerstva zahraničních věcí s konáním veřejné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sbírky, má-li být výtěžku sbírky použito v zahraničí; </a:t>
            </a:r>
          </a:p>
          <a:p>
            <a:pPr marL="0" indent="0">
              <a:buNone/>
            </a:pPr>
            <a:r>
              <a:rPr lang="cs-CZ" altLang="cs-CZ" sz="2400" b="1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Jde-li o ostatní právnické osoby, spolu s oznámením: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potvrzení příslušného orgánu v místě sídla právnické osoby o tom, že nemá splatný daňový nedoplatek, a o tom, že nemá splatný nedoplatek na pojistném a na penále na veřejné zdravotní pojištění, a to </a:t>
            </a:r>
            <a:r>
              <a:rPr lang="cs-CZ" sz="2400" u="sng" dirty="0">
                <a:latin typeface="Century Schoolbook" panose="02040604050505020304" pitchFamily="18" charset="0"/>
              </a:rPr>
              <a:t>OD VŠECH 7 ZDRAVOTNÍCH POJIŠŤOVEN !!!</a:t>
            </a:r>
            <a:r>
              <a:rPr lang="cs-CZ" altLang="cs-CZ" sz="2400" dirty="0">
                <a:latin typeface="Century Schoolbook" panose="02040604050505020304" pitchFamily="18" charset="0"/>
              </a:rPr>
              <a:t>, dále na pojistném a na penále na sociální zabezpečení a na příspěvku na státní politiku zaměstnanosti </a:t>
            </a:r>
            <a:r>
              <a:rPr lang="cs-CZ" sz="2400" dirty="0">
                <a:latin typeface="Century Schoolbook" panose="02040604050505020304" pitchFamily="18" charset="0"/>
              </a:rPr>
              <a:t>a neexistenci nedoplatků u celního úřadu</a:t>
            </a:r>
          </a:p>
          <a:p>
            <a:pPr marL="0" indent="0" algn="just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 </a:t>
            </a:r>
            <a:r>
              <a:rPr lang="cs-CZ" altLang="cs-CZ" sz="2400" b="1" i="1" dirty="0">
                <a:latin typeface="Century Schoolbook" panose="02040604050505020304" pitchFamily="18" charset="0"/>
                <a:sym typeface="Wingdings" panose="05000000000000000000" pitchFamily="2" charset="2"/>
              </a:rPr>
              <a:t> </a:t>
            </a:r>
            <a:r>
              <a:rPr lang="cs-CZ" altLang="cs-CZ" sz="2400" b="1" i="1" u="sng" dirty="0">
                <a:latin typeface="Century Schoolbook" panose="02040604050505020304" pitchFamily="18" charset="0"/>
              </a:rPr>
              <a:t>tedy česky: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bezdlužnosti právnické osoby </a:t>
            </a:r>
            <a:br>
              <a:rPr lang="cs-CZ" altLang="cs-CZ" sz="2400" b="1" i="1" dirty="0">
                <a:latin typeface="Century Schoolbook" panose="02040604050505020304" pitchFamily="18" charset="0"/>
              </a:rPr>
            </a:br>
            <a:r>
              <a:rPr lang="cs-CZ" altLang="cs-CZ" sz="2400" b="1" i="1" dirty="0">
                <a:latin typeface="Century Schoolbook" panose="02040604050505020304" pitchFamily="18" charset="0"/>
              </a:rPr>
              <a:t>u finančního úřadu, sociálky, všech 7 zdravotních pojišťoven a celního úřadu</a:t>
            </a:r>
            <a:r>
              <a:rPr lang="cs-CZ" altLang="cs-CZ" sz="2400" b="1" i="1" dirty="0">
                <a:latin typeface="Century Schoolbook" panose="02040604050505020304" pitchFamily="18" charset="0"/>
                <a:sym typeface="Wingdings" panose="05000000000000000000" pitchFamily="2" charset="2"/>
              </a:rPr>
              <a:t>.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Aktuální, aby byla jasně prokázaná bezdlužnost ke dni podání oznámení.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0A442B-FF55-E2C2-C64E-ED45CB7E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88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11326-43D6-2553-6579-336534A0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Century Schoolbook" panose="02040604050505020304" pitchFamily="18" charset="0"/>
              </a:rPr>
              <a:t>čestné prohlášení právnické osoby o tom, že nevstoupila do likvidace, že na základě jejího insolvenčního návrhu neprobíhá insolvenční řízení, v němž je řešen její úpadek nebo hrozící úpadek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Century Schoolbook" panose="02040604050505020304" pitchFamily="18" charset="0"/>
              </a:rPr>
              <a:t>čestné prohlášení o tom, zda fyzická osoba oprávněná jednat ve věci sbírky jménem právnické osoby se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v posledních 3 letech před podáním oznámení zdržovala či nezdržovala nepřetržitě déle než 3 měsíce mimo území České republiky.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Century Schoolbook" panose="02040604050505020304" pitchFamily="18" charset="0"/>
              </a:rPr>
              <a:t>plná moc k provádění veřejné sbírky (</a:t>
            </a:r>
            <a:r>
              <a:rPr lang="cs-CZ" sz="2400" i="1" dirty="0">
                <a:latin typeface="Century Schoolbook" panose="02040604050505020304" pitchFamily="18" charset="0"/>
              </a:rPr>
              <a:t>pokud to nebude statutární orgán) – všechny plné moci musí být očíslovány.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název a adresu banky ke shromažďování finančních příspěvků získaných sbírkou, a číslo tohoto účtu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souhlas Ministerstva zahraničních věcí s konáním veřejné sbírky, má-li být výtěžku sbírky použito v zahraničí;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36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A674E0-8EA6-1A61-1988-2D9CA9CC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 descr="C:\Users\pospisilovad\AppData\Local\Microsoft\Windows\INetCache\Content.MSO\F03FEAF8.tmp">
            <a:extLst>
              <a:ext uri="{FF2B5EF4-FFF2-40B4-BE49-F238E27FC236}">
                <a16:creationId xmlns:a16="http://schemas.microsoft.com/office/drawing/2014/main" id="{1967B11F-BCE4-D3C6-2BE5-A26D057500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33" y="5348351"/>
            <a:ext cx="1236299" cy="11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492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93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400" u="sng" dirty="0">
                <a:latin typeface="Century Schoolbook" panose="02040604050505020304" pitchFamily="18" charset="0"/>
              </a:rPr>
              <a:t>Ž</a:t>
            </a:r>
            <a:r>
              <a:rPr lang="cs-CZ" altLang="cs-CZ" sz="2400" u="sng" dirty="0">
                <a:latin typeface="Century Schoolbook" panose="02040604050505020304" pitchFamily="18" charset="0"/>
                <a:cs typeface="Tahoma" pitchFamily="34" charset="0"/>
              </a:rPr>
              <a:t>ádost o souhlas využití výtěžku z veřejné sbírky  </a:t>
            </a:r>
            <a:br>
              <a:rPr lang="cs-CZ" altLang="cs-CZ" sz="2400" u="sng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sz="2400" u="sng" dirty="0">
                <a:latin typeface="Century Schoolbook" panose="02040604050505020304" pitchFamily="18" charset="0"/>
                <a:cs typeface="Tahoma" pitchFamily="34" charset="0"/>
              </a:rPr>
              <a:t>v zahraničí: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b="1" dirty="0">
                <a:latin typeface="Century Schoolbook" panose="02040604050505020304" pitchFamily="18" charset="0"/>
                <a:cs typeface="Tahoma" pitchFamily="34" charset="0"/>
              </a:rPr>
              <a:t>Ministerstvo zahraničních věcí ČR</a:t>
            </a:r>
            <a:br>
              <a:rPr lang="cs-CZ" altLang="cs-CZ" sz="2400" b="1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sz="2400" dirty="0">
                <a:latin typeface="Century Schoolbook" panose="02040604050505020304" pitchFamily="18" charset="0"/>
                <a:cs typeface="Tahoma" pitchFamily="34" charset="0"/>
              </a:rPr>
              <a:t>Odbor rozvojové spolupráce a humanitární pomoci</a:t>
            </a:r>
            <a:br>
              <a:rPr lang="cs-CZ" altLang="cs-CZ" sz="2400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sz="2400" dirty="0">
                <a:latin typeface="Century Schoolbook" panose="02040604050505020304" pitchFamily="18" charset="0"/>
                <a:cs typeface="Tahoma" pitchFamily="34" charset="0"/>
              </a:rPr>
              <a:t>Loretánské nám. 5, 118  00 Praha 1</a:t>
            </a:r>
            <a:br>
              <a:rPr lang="cs-CZ" altLang="cs-CZ" sz="2400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  <a:cs typeface="Tahoma" pitchFamily="34" charset="0"/>
              </a:rPr>
              <a:t>Tel.: +420 224 18 2366, fax: + 420 224 18 2491     </a:t>
            </a:r>
            <a:r>
              <a:rPr lang="cs-CZ" altLang="cs-CZ" sz="2400" b="1" u="sng" dirty="0">
                <a:latin typeface="Century Schoolbook" panose="02040604050505020304" pitchFamily="18" charset="0"/>
                <a:cs typeface="Tahoma" pitchFamily="34" charset="0"/>
                <a:hlinkClick r:id="rId2"/>
              </a:rPr>
              <a:t>www.mzv.cz</a:t>
            </a:r>
            <a:endParaRPr lang="cs-CZ" altLang="cs-CZ" sz="2400" b="1" u="sng" dirty="0">
              <a:latin typeface="Century Schoolbook" panose="02040604050505020304" pitchFamily="18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b="1" u="sng" dirty="0">
              <a:latin typeface="Century Schoolbook" panose="02040604050505020304" pitchFamily="18" charset="0"/>
              <a:cs typeface="Tahoma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Každá právnická osoba (i obec) je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povinna</a:t>
            </a:r>
            <a:r>
              <a:rPr lang="cs-CZ" altLang="cs-CZ" sz="2400" dirty="0">
                <a:latin typeface="Century Schoolbook" panose="02040604050505020304" pitchFamily="18" charset="0"/>
              </a:rPr>
              <a:t> nejpozději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 5 pracovních dnů</a:t>
            </a:r>
            <a:r>
              <a:rPr lang="cs-CZ" altLang="cs-C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oznámit příslušnému krajskému úřadu</a:t>
            </a:r>
            <a:r>
              <a:rPr lang="cs-CZ" altLang="cs-CZ" sz="2400" dirty="0">
                <a:latin typeface="Century Schoolbook" panose="02040604050505020304" pitchFamily="18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každou změnu</a:t>
            </a:r>
            <a:r>
              <a:rPr lang="cs-CZ" altLang="cs-C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2400" dirty="0">
                <a:latin typeface="Century Schoolbook" panose="02040604050505020304" pitchFamily="18" charset="0"/>
              </a:rPr>
              <a:t>údajů uvedených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v oznámení nebo v dokladech, které k němu připojuje</a:t>
            </a:r>
            <a:r>
              <a:rPr lang="cs-CZ" altLang="cs-CZ" sz="2400" b="1" dirty="0">
                <a:latin typeface="Century Schoolbook" panose="02040604050505020304" pitchFamily="18" charset="0"/>
              </a:rPr>
              <a:t>!!!!!!!!!!! ( změny statutárních orgánů, u obcí, starostové, primátor – po volbách, změna sídla apod.) </a:t>
            </a:r>
          </a:p>
          <a:p>
            <a:pPr marL="82296" indent="0" algn="just">
              <a:buNone/>
              <a:defRPr/>
            </a:pPr>
            <a:endParaRPr lang="cs-CZ" sz="2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endParaRPr lang="cs-CZ" sz="2000" dirty="0">
              <a:latin typeface="Century Schoolbook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33993" y="119675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C76779-0FD1-8829-B45E-0B226162B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162875"/>
            <a:ext cx="1954071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53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2A03C-8E9F-734C-B7FA-1D96F5AE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84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b="1" i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                  </a:t>
            </a:r>
            <a:r>
              <a:rPr lang="cs-CZ" altLang="cs-CZ" sz="2400" b="1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Dále pro všechny právnické osoby stejně:</a:t>
            </a:r>
            <a:br>
              <a:rPr lang="cs-CZ" altLang="cs-CZ" sz="2400" b="1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</a:br>
            <a:br>
              <a:rPr lang="cs-CZ" altLang="cs-CZ" sz="2400" b="1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</a:br>
            <a:r>
              <a:rPr lang="cs-CZ" altLang="cs-CZ" sz="2600" b="1" dirty="0">
                <a:latin typeface="Century Schoolbook" panose="02040604050505020304" pitchFamily="18" charset="0"/>
              </a:rPr>
              <a:t>účel sbírky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- </a:t>
            </a:r>
            <a:r>
              <a:rPr lang="cs-CZ" altLang="cs-CZ" sz="2600" b="1" dirty="0">
                <a:latin typeface="Century Schoolbook" panose="02040604050505020304" pitchFamily="18" charset="0"/>
              </a:rPr>
              <a:t>nejdůležitější bod v oznámení,</a:t>
            </a:r>
            <a:endParaRPr lang="cs-CZ" altLang="cs-CZ" sz="2400" dirty="0">
              <a:solidFill>
                <a:srgbClr val="0000FF"/>
              </a:solidFill>
              <a:latin typeface="Century Schoolbook" panose="020406040505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600" dirty="0">
                <a:latin typeface="Century Schoolbook" panose="02040604050505020304" pitchFamily="18" charset="0"/>
              </a:rPr>
              <a:t>území, na němž se sbírka bude konat,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600" dirty="0">
                <a:latin typeface="Century Schoolbook" panose="02040604050505020304" pitchFamily="18" charset="0"/>
              </a:rPr>
              <a:t>datum zahájení a datum ukončení sbírky,</a:t>
            </a:r>
            <a:br>
              <a:rPr lang="cs-CZ" altLang="cs-CZ" sz="2600" dirty="0">
                <a:latin typeface="Century Schoolbook" panose="02040604050505020304" pitchFamily="18" charset="0"/>
              </a:rPr>
            </a:br>
            <a:r>
              <a:rPr lang="cs-CZ" altLang="cs-CZ" sz="2600" i="1" dirty="0">
                <a:latin typeface="Century Schoolbook" panose="02040604050505020304" pitchFamily="18" charset="0"/>
              </a:rPr>
              <a:t>popřípadě informaci, že sbírka bude konána na dobu neurčitou</a:t>
            </a:r>
            <a:r>
              <a:rPr lang="cs-CZ" altLang="cs-CZ" sz="2600" dirty="0">
                <a:latin typeface="Century Schoolbook" panose="02040604050505020304" pitchFamily="18" charset="0"/>
              </a:rPr>
              <a:t>,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600" b="1" u="sng" dirty="0">
                <a:latin typeface="Century Schoolbook" panose="02040604050505020304" pitchFamily="18" charset="0"/>
              </a:rPr>
              <a:t>způsob provádění sbírky:</a:t>
            </a:r>
            <a:br>
              <a:rPr lang="cs-CZ" altLang="cs-CZ" sz="2400" b="1" u="sng" dirty="0">
                <a:latin typeface="Century Schoolbook" panose="02040604050505020304" pitchFamily="18" charset="0"/>
              </a:rPr>
            </a:b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a) zvláštní bankovní účet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b) sběracími listinami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c) pokladničkami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d) prodejem předmětů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e) prodejem vstupenek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f) dárcovskými textovými zprávami 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g) složením hotovosti do pokladny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>
                <a:latin typeface="Century Schoolbook" panose="02040604050505020304" pitchFamily="18" charset="0"/>
              </a:rPr>
              <a:t>Jiný způsob konání veřejné sbírky než je uveden v zákoně: 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§ 9 odst. 2 </a:t>
            </a:r>
            <a:endParaRPr lang="cs-CZ" altLang="cs-CZ" sz="2400" dirty="0">
              <a:latin typeface="Century Schoolbook" panose="020406040505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3D9372-843F-5A1D-DE51-E883700C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8FE6B-2554-A1E6-66AE-22147BAF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b="1" u="sng" dirty="0">
              <a:latin typeface="Century Schoolbook" panose="02040604050505020304" pitchFamily="18" charset="0"/>
              <a:ea typeface="Batang" pitchFamily="18" charset="-127"/>
              <a:cs typeface="Tahom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b="1" u="sng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Obsah semináře:</a:t>
            </a:r>
            <a:br>
              <a:rPr lang="cs-CZ" altLang="cs-CZ" b="1" u="sng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</a:br>
            <a:endParaRPr lang="cs-CZ" altLang="cs-CZ" b="1" u="sng" dirty="0">
              <a:latin typeface="Century Schoolbook" panose="02040604050505020304" pitchFamily="18" charset="0"/>
              <a:ea typeface="Batang" pitchFamily="18" charset="-127"/>
              <a:cs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právní úprava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definice pojmu „veřejná sbírka“ (co je a co</a:t>
            </a:r>
            <a:b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</a:br>
            <a: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 není)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průřez celou veřejnou sbírkou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diskuze a dotazy      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cs-CZ" altLang="cs-CZ" b="1" i="1" dirty="0">
              <a:solidFill>
                <a:srgbClr val="FF0000"/>
              </a:solidFill>
              <a:latin typeface="Century Schoolbook" panose="02040604050505020304" pitchFamily="18" charset="0"/>
              <a:ea typeface="Batang" pitchFamily="18" charset="-127"/>
              <a:cs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cs-CZ" altLang="cs-CZ" b="1" i="1" dirty="0">
                <a:solidFill>
                  <a:srgbClr val="FF0000"/>
                </a:solidFill>
                <a:latin typeface="Century Schoolbook" panose="02040604050505020304" pitchFamily="18" charset="0"/>
                <a:ea typeface="Batang" pitchFamily="18" charset="-127"/>
                <a:cs typeface="Tahoma" pitchFamily="34" charset="0"/>
              </a:rPr>
              <a:t>            Kdykoliv     během    semináře  </a:t>
            </a:r>
            <a:r>
              <a:rPr lang="cs-CZ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cs-CZ" altLang="cs-CZ" b="1" i="1" dirty="0">
              <a:solidFill>
                <a:srgbClr val="FF0000"/>
              </a:solidFill>
              <a:latin typeface="Century Schoolbook" panose="02040604050505020304" pitchFamily="18" charset="0"/>
              <a:ea typeface="Batang" pitchFamily="18" charset="-127"/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738C93-9AEA-70A4-F494-1129BD11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30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81F53-75D5-0A40-7324-8C932291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den v roce, ke kterému bude zpracováno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roční průběžné vyúčtování, koná-li se sbírka na dobu neurčitou nebo na dobu určitou po dobu delší než 1 rok,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k oznámení právnická osoba připojí vzor sběrací listiny, koná-li se sbírka tímto způsobem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Fyzická osoba oprávněná jednat ve věci sbírky jménem právnické osoby  musí být bezúhonná, starší 15 let a musí být plně svéprávná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Fyzická osoba pověřená prováděním sbírky se na požádání vykáže kopií osvědčení příslušného úřadu a plnou mocí právnické osoby.</a:t>
            </a:r>
            <a:r>
              <a:rPr lang="cs-CZ" altLang="cs-CZ" sz="2400" i="1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3E2CC8-59CC-48CE-7C1E-52F1951C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20</a:t>
            </a:fld>
            <a:endParaRPr lang="cs-CZ"/>
          </a:p>
        </p:txBody>
      </p:sp>
      <p:pic>
        <p:nvPicPr>
          <p:cNvPr id="1026" name="Picture 2" descr="Paragraf | Gilotina">
            <a:extLst>
              <a:ext uri="{FF2B5EF4-FFF2-40B4-BE49-F238E27FC236}">
                <a16:creationId xmlns:a16="http://schemas.microsoft.com/office/drawing/2014/main" id="{96BEE382-5609-A13E-EA24-AFA1167F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221088"/>
            <a:ext cx="2543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CC6A0-A555-5D61-CF94-8C3E6865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4"/>
            <a:ext cx="8856984" cy="6584952"/>
          </a:xfrm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endParaRPr lang="cs-CZ" sz="44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cs-CZ" sz="7200" b="1" dirty="0">
                <a:latin typeface="Century Schoolbook" panose="02040604050505020304" pitchFamily="18" charset="0"/>
              </a:rPr>
              <a:t>Způsoby konání </a:t>
            </a:r>
            <a:br>
              <a:rPr lang="cs-CZ" sz="7200" b="1" dirty="0">
                <a:latin typeface="Century Schoolbook" panose="02040604050505020304" pitchFamily="18" charset="0"/>
              </a:rPr>
            </a:br>
            <a:r>
              <a:rPr lang="cs-CZ" sz="7200" b="1" dirty="0">
                <a:latin typeface="Century Schoolbook" panose="02040604050505020304" pitchFamily="18" charset="0"/>
              </a:rPr>
              <a:t>veřejné sbírky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3DDEA-7B79-22A0-7E21-5D7B3DCA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7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84400-AA60-15AB-92C9-63EEFC33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136524"/>
            <a:ext cx="9036496" cy="6584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Zvláštní bankovní účet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Právnická osoba je povinna pro každou sbírku zřídit zvláštní bankovní účet zřízený pro tento účel a vést ho po dobu konání sbírky.	 </a:t>
            </a:r>
          </a:p>
          <a:p>
            <a:pPr marL="0" indent="0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Číslo bankovního účtu se uvede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již v oznámení o konání sbírky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Transparentní účet</a:t>
            </a:r>
            <a:r>
              <a:rPr lang="cs-CZ" altLang="cs-CZ" sz="2400" dirty="0">
                <a:latin typeface="Century Schoolbook" panose="02040604050505020304" pitchFamily="18" charset="0"/>
              </a:rPr>
              <a:t> není potřeba – pokud ale bude transparentní, je na to třeba předem upozornit a sdělit (např. na webových stránkách právnické osoby), že tímto osoby které přispějí, souhlasí se zveřejněním osobních údajů.</a:t>
            </a:r>
          </a:p>
          <a:p>
            <a:pPr marL="82296" indent="0" algn="just">
              <a:buNone/>
            </a:pPr>
            <a:r>
              <a:rPr lang="cs-CZ" sz="2400" b="1" i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UPOZORNĚNÍ </a:t>
            </a:r>
            <a:r>
              <a:rPr lang="cs-CZ" sz="2400" b="1" i="1" dirty="0">
                <a:latin typeface="Century Schoolbook" panose="02040604050505020304" pitchFamily="18" charset="0"/>
              </a:rPr>
              <a:t>(text zveřejněné informace) </a:t>
            </a:r>
            <a:endParaRPr lang="cs-CZ" sz="2400" i="1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r>
              <a:rPr lang="cs-CZ" sz="2400" i="1" dirty="0">
                <a:latin typeface="Century Schoolbook" panose="02040604050505020304" pitchFamily="18" charset="0"/>
              </a:rPr>
              <a:t>Sbírkový účet je veden jako transparentní účet. V případě přispění finančních prostředků na tento účet, je zobrazeno jméno přispěvovatele a zaslaná finanční částka.</a:t>
            </a:r>
          </a:p>
          <a:p>
            <a:pPr marL="82296" indent="0" algn="just">
              <a:buNone/>
            </a:pPr>
            <a:r>
              <a:rPr lang="cs-CZ" sz="2400" b="1" i="1" dirty="0">
                <a:latin typeface="Century Schoolbook" panose="02040604050505020304" pitchFamily="18" charset="0"/>
              </a:rPr>
              <a:t>Zasláním prostředků na náš sbírkový účet vyjadřujete svůj souhlas se zveřejněním Vašeho jména a zaslané finanční částky.</a:t>
            </a:r>
            <a:r>
              <a:rPr lang="cs-CZ" altLang="cs-CZ" sz="2400" dirty="0">
                <a:latin typeface="Century Schoolbook" panose="02040604050505020304" pitchFamily="18" charset="0"/>
              </a:rPr>
              <a:t>	</a:t>
            </a:r>
          </a:p>
          <a:p>
            <a:pPr marL="0" indent="0" algn="just">
              <a:buNone/>
            </a:pP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Povinnost zřizovat zvláštní bankovní účet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se nevztahuje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na sbírky konané výlučně prostřednictvím pokladniček nebo sběracích listin po dobu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nejvýše 3 měsíců</a:t>
            </a:r>
            <a:r>
              <a:rPr lang="cs-CZ" altLang="cs-CZ" sz="2400" b="1" dirty="0"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B20E5-90BA-85D4-08BA-8F98A87A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AD8D98-BEC0-1BA1-ED68-4AB4E19CBB14}"/>
              </a:ext>
            </a:extLst>
          </p:cNvPr>
          <p:cNvSpPr/>
          <p:nvPr/>
        </p:nvSpPr>
        <p:spPr>
          <a:xfrm>
            <a:off x="179512" y="2780928"/>
            <a:ext cx="8964488" cy="21602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20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97D9B-C7DB-68AA-8D1E-7EF71D83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6524"/>
            <a:ext cx="8712968" cy="6316812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TRANSPARENTNÍ</a:t>
            </a:r>
          </a:p>
          <a:p>
            <a:pPr marL="0" indent="0" algn="ctr">
              <a:buNone/>
            </a:pPr>
            <a:r>
              <a:rPr lang="cs-CZ" sz="6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BANKOVNÍ ÚČET</a:t>
            </a:r>
            <a:br>
              <a:rPr lang="cs-CZ" sz="6000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cs-CZ" sz="60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J E </a:t>
            </a:r>
            <a:br>
              <a:rPr lang="cs-CZ" sz="6000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cs-CZ" sz="6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VEŘEJNÁ SBÍRKA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02D0B0-2496-8632-28A1-6E6A0373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23</a:t>
            </a:fld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2DDB21-A336-200B-A4F9-13995E65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5202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0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ABA3B-2608-DB8D-8A7D-277B6F94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Sběrací listiny</a:t>
            </a:r>
          </a:p>
          <a:p>
            <a:pPr marL="0" indent="0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Mají náležitosti dle zákona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Přikládají se spolu s oznámením a dalšími přílohami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Musí být postupně očíslovány, vydány jen v jednom originálním vyhotovení a opatřeny otiskem razítka a podpisy statutárních orgánů právnické osoby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Právnická osoba předkládá tam (obci), kde bude vybírat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obce předkládají kraji.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Fyzické osoby pověřené prováděním sbírky dbají, aby přispěvatelé v příslušném sloupci sběrací listiny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vyznačili poskytnutý příspěvek a podepsali se.</a:t>
            </a:r>
          </a:p>
          <a:p>
            <a:pPr marL="0" indent="0">
              <a:buNone/>
            </a:pPr>
            <a:endParaRPr lang="cs-CZ" altLang="cs-CZ" sz="2400" b="1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br>
              <a:rPr lang="cs-CZ" altLang="cs-CZ" sz="2400" dirty="0">
                <a:latin typeface="Century Schoolbook" panose="02040604050505020304" pitchFamily="18" charset="0"/>
              </a:rPr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52F35A-11DD-DB77-085C-7E540442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 descr="Download Free png Consider These - Signing Contract Clipart , Transparent  Cartoon ... - DLPNG.com">
            <a:extLst>
              <a:ext uri="{FF2B5EF4-FFF2-40B4-BE49-F238E27FC236}">
                <a16:creationId xmlns:a16="http://schemas.microsoft.com/office/drawing/2014/main" id="{B8C3D0A0-92DC-D1C2-26F6-8BD8C6798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7" y="4196237"/>
            <a:ext cx="2120265" cy="215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2BB9A16-DAE4-9FF5-3FE3-C78C4FEB0C02}"/>
              </a:ext>
            </a:extLst>
          </p:cNvPr>
          <p:cNvSpPr/>
          <p:nvPr/>
        </p:nvSpPr>
        <p:spPr>
          <a:xfrm>
            <a:off x="8172400" y="2348880"/>
            <a:ext cx="3240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78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10D3C-25C5-4EE8-2859-3F204B8F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84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Pokladničky</a:t>
            </a: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br>
              <a:rPr lang="cs-CZ" altLang="cs-CZ" sz="2400" b="1" u="sng" dirty="0">
                <a:latin typeface="Century Schoolbook" panose="02040604050505020304" pitchFamily="18" charset="0"/>
              </a:rPr>
            </a:br>
            <a:endParaRPr lang="cs-CZ" altLang="cs-CZ" sz="2400" b="1" u="sng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514874-407B-C737-5006-7ACBBFB5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25</a:t>
            </a:fld>
            <a:endParaRPr lang="cs-CZ"/>
          </a:p>
        </p:txBody>
      </p:sp>
      <p:sp>
        <p:nvSpPr>
          <p:cNvPr id="5" name="Popisek se šipkou dolů 4">
            <a:extLst>
              <a:ext uri="{FF2B5EF4-FFF2-40B4-BE49-F238E27FC236}">
                <a16:creationId xmlns:a16="http://schemas.microsoft.com/office/drawing/2014/main" id="{70415770-0A43-A791-D9E9-A6DC6713141C}"/>
              </a:ext>
            </a:extLst>
          </p:cNvPr>
          <p:cNvSpPr/>
          <p:nvPr/>
        </p:nvSpPr>
        <p:spPr>
          <a:xfrm>
            <a:off x="1835696" y="692697"/>
            <a:ext cx="5112568" cy="475099"/>
          </a:xfrm>
          <a:prstGeom prst="downArrowCallout">
            <a:avLst>
              <a:gd name="adj1" fmla="val 25000"/>
              <a:gd name="adj2" fmla="val 18563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u="sng" dirty="0">
                <a:latin typeface="Century Schoolbook" panose="02040604050505020304" pitchFamily="18" charset="0"/>
              </a:rPr>
              <a:t>Druhy pokladniček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45EB60-AC5B-EB36-574C-FE66BB31F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614522"/>
              </p:ext>
            </p:extLst>
          </p:nvPr>
        </p:nvGraphicFramePr>
        <p:xfrm>
          <a:off x="628650" y="1278589"/>
          <a:ext cx="7560840" cy="555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88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142F9-50BE-069B-B52A-E3E230CA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76607"/>
            <a:ext cx="8856984" cy="6532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Pokladničky musí právnická osoba dále zabezpečit proti neoprávněnému otevření, a to tak, aby bez porušení tohoto zabezpečení nemohl být jejich obsah vyjmut;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takto zabezpečené pokladničky obecní úřad zapečetí.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Vyhotovený zápis o zapečetění a rozpečetění pokladniček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je součástí dokladů předkládaných k provedení kontroly vyúčtování veřejné sbírky.</a:t>
            </a:r>
          </a:p>
          <a:p>
            <a:pPr marL="0" indent="0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Vždy je lépe se předem telefonicky domluvit s obcí o termínu zapečetění či rozpečetění pokladniček.</a:t>
            </a:r>
          </a:p>
          <a:p>
            <a:pPr marL="0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Pokud se stane, že je pokladnička poničena či odcizena, poškozena pečeť, </a:t>
            </a:r>
            <a:r>
              <a:rPr lang="cs-CZ" sz="2400" b="1" dirty="0">
                <a:latin typeface="Century Schoolbook" panose="02040604050505020304" pitchFamily="18" charset="0"/>
              </a:rPr>
              <a:t>volat Policii ČR a sepsat protokol</a:t>
            </a:r>
            <a:r>
              <a:rPr lang="cs-CZ" sz="2400" dirty="0">
                <a:latin typeface="Century Schoolbook" panose="02040604050505020304" pitchFamily="18" charset="0"/>
              </a:rPr>
              <a:t>, který bude součástí předkládaného průběžného či celkového vyúčtování.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E86E07-B530-0350-ED53-0F698A2D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2E3F86-0AD2-8017-C264-767B27CE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63878"/>
            <a:ext cx="2499216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01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EAC69-7C7D-89EC-4E7B-5AD01B70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Prodej předmětů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Výše příspěvku do veřejné sbírky musí být vyznačena na předmětu, nebo v prostoru, kde se předměty prodávají (konkrétní částka nebo procento – toto se uvádí i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do oznámení (např. 80% apod.).</a:t>
            </a:r>
          </a:p>
          <a:p>
            <a:pPr marL="0" indent="0" algn="just"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Vést evidenci </a:t>
            </a:r>
            <a:r>
              <a:rPr lang="cs-CZ" altLang="cs-CZ" sz="2400" dirty="0">
                <a:latin typeface="Century Schoolbook" panose="02040604050505020304" pitchFamily="18" charset="0"/>
              </a:rPr>
              <a:t>o  předmětech určených k tomuto prodeji –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ta se dokládá spolu s vyúčtováním.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Do hrubého výtěžku sbírky se zahrnuje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výše příspěvku</a:t>
            </a:r>
          </a:p>
          <a:p>
            <a:pPr marL="0" indent="0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Prodej vstupenek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Při prodeji vstupenek uvede právnická osoba na vstupenkách výši příspěvku a pořadové číslo vstupenky. Výši příspěvku -  konkrétní částku nebo procento – toto se uvádí i do oznámení (např. 70% apod.).</a:t>
            </a:r>
          </a:p>
          <a:p>
            <a:pPr marL="0" indent="0" algn="just"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Vést evidenci </a:t>
            </a:r>
            <a:r>
              <a:rPr lang="cs-CZ" altLang="cs-CZ" sz="2400" dirty="0">
                <a:latin typeface="Century Schoolbook" panose="02040604050505020304" pitchFamily="18" charset="0"/>
              </a:rPr>
              <a:t>o prodeji vstupenek (vytištěných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a prodaných) – ta se dokládá spolu s vyúčtováním.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Do hrubého výtěžku sbírky se zahrnuje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výše příspěvku.</a:t>
            </a:r>
            <a:endParaRPr lang="cs-CZ" sz="2400" b="1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8AA516-BB3E-05BE-1260-7B7DF5C4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61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2DEDC-0B9B-199B-0008-0DEF4D30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Provádí-li se sbírka </a:t>
            </a:r>
            <a:r>
              <a:rPr lang="cs-CZ" sz="2400" b="1" dirty="0">
                <a:latin typeface="Century Schoolbook" panose="02040604050505020304" pitchFamily="18" charset="0"/>
              </a:rPr>
              <a:t>prodejem předmětů </a:t>
            </a:r>
            <a:r>
              <a:rPr lang="cs-CZ" sz="2400" dirty="0">
                <a:latin typeface="Century Schoolbook" panose="02040604050505020304" pitchFamily="18" charset="0"/>
              </a:rPr>
              <a:t>právnická osoba dále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vyvěsí v prostoru</a:t>
            </a:r>
            <a:r>
              <a:rPr lang="cs-CZ" sz="2400" dirty="0">
                <a:latin typeface="Century Schoolbook" panose="02040604050505020304" pitchFamily="18" charset="0"/>
              </a:rPr>
              <a:t>, kde se takové předměty prodávají, oznámení, v němž je uvedeno, </a:t>
            </a:r>
            <a:r>
              <a:rPr lang="cs-CZ" sz="2400" b="1" dirty="0">
                <a:latin typeface="Century Schoolbook" panose="02040604050505020304" pitchFamily="18" charset="0"/>
              </a:rPr>
              <a:t>kdo</a:t>
            </a:r>
            <a:r>
              <a:rPr lang="cs-CZ" sz="2400" dirty="0">
                <a:latin typeface="Century Schoolbook" panose="02040604050505020304" pitchFamily="18" charset="0"/>
              </a:rPr>
              <a:t> sbírku koná, </a:t>
            </a:r>
            <a:r>
              <a:rPr lang="cs-CZ" sz="2400" b="1" dirty="0">
                <a:latin typeface="Century Schoolbook" panose="02040604050505020304" pitchFamily="18" charset="0"/>
              </a:rPr>
              <a:t>k jakému účelu</a:t>
            </a:r>
            <a:r>
              <a:rPr lang="cs-CZ" sz="2400" dirty="0">
                <a:latin typeface="Century Schoolbook" panose="02040604050505020304" pitchFamily="18" charset="0"/>
              </a:rPr>
              <a:t>, </a:t>
            </a:r>
            <a:r>
              <a:rPr lang="cs-CZ" sz="2400" b="1" dirty="0">
                <a:latin typeface="Century Schoolbook" panose="02040604050505020304" pitchFamily="18" charset="0"/>
              </a:rPr>
              <a:t>výše příspěvku </a:t>
            </a:r>
            <a:r>
              <a:rPr lang="cs-CZ" sz="2400" dirty="0">
                <a:latin typeface="Century Schoolbook" panose="02040604050505020304" pitchFamily="18" charset="0"/>
              </a:rPr>
              <a:t>a kterému příslušnému krajskému úřadu byla sbírka oznámena.</a:t>
            </a:r>
          </a:p>
          <a:p>
            <a:pPr marL="0" indent="0" algn="just">
              <a:buNone/>
            </a:pP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Při konání veřejné sbírky </a:t>
            </a:r>
            <a:r>
              <a:rPr lang="cs-CZ" sz="2400" b="1" dirty="0">
                <a:latin typeface="Century Schoolbook" panose="02040604050505020304" pitchFamily="18" charset="0"/>
              </a:rPr>
              <a:t>prodejem vstupenek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vyvěsí </a:t>
            </a:r>
            <a:b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u vchodu do prostoru</a:t>
            </a:r>
            <a:r>
              <a:rPr lang="cs-CZ" sz="2400" dirty="0">
                <a:latin typeface="Century Schoolbook" panose="02040604050505020304" pitchFamily="18" charset="0"/>
              </a:rPr>
              <a:t>, kde se takové vystoupení nebo akce koná,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na zřetelně viditelném místě oznámení</a:t>
            </a:r>
            <a:r>
              <a:rPr lang="cs-CZ" sz="2400" dirty="0">
                <a:latin typeface="Century Schoolbook" panose="02040604050505020304" pitchFamily="18" charset="0"/>
              </a:rPr>
              <a:t>, v němž je uvedeno, </a:t>
            </a:r>
            <a:r>
              <a:rPr lang="cs-CZ" sz="2400" b="1" dirty="0">
                <a:latin typeface="Century Schoolbook" panose="02040604050505020304" pitchFamily="18" charset="0"/>
              </a:rPr>
              <a:t>kdo</a:t>
            </a:r>
            <a:r>
              <a:rPr lang="cs-CZ" sz="2400" dirty="0">
                <a:latin typeface="Century Schoolbook" panose="02040604050505020304" pitchFamily="18" charset="0"/>
              </a:rPr>
              <a:t> je pořadatelem takového vystoupení nebo akce, kterému příslušnému krajskému úřadu byla sbírka oznámena, </a:t>
            </a:r>
            <a:r>
              <a:rPr lang="cs-CZ" sz="2400" b="1" dirty="0">
                <a:latin typeface="Century Schoolbook" panose="02040604050505020304" pitchFamily="18" charset="0"/>
              </a:rPr>
              <a:t>k jakému účelu </a:t>
            </a:r>
            <a:r>
              <a:rPr lang="cs-CZ" sz="2400" dirty="0">
                <a:latin typeface="Century Schoolbook" panose="02040604050505020304" pitchFamily="18" charset="0"/>
              </a:rPr>
              <a:t>se koná a </a:t>
            </a:r>
            <a:r>
              <a:rPr lang="cs-CZ" sz="2400" b="1" dirty="0">
                <a:latin typeface="Century Schoolbook" panose="02040604050505020304" pitchFamily="18" charset="0"/>
              </a:rPr>
              <a:t>kolik</a:t>
            </a:r>
            <a:r>
              <a:rPr lang="cs-CZ" sz="2400" dirty="0">
                <a:latin typeface="Century Schoolbook" panose="02040604050505020304" pitchFamily="18" charset="0"/>
              </a:rPr>
              <a:t> vstupenek bylo vytištěno. Tyto údaje uvede právnická osoba na všech veřejných oznámeních o takovém vystoupení nebo akci.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03DDDE-8252-35CD-7AAB-69E20421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28</a:t>
            </a:fld>
            <a:endParaRPr lang="cs-CZ"/>
          </a:p>
        </p:txBody>
      </p:sp>
      <p:pic>
        <p:nvPicPr>
          <p:cNvPr id="5" name="Obrázek 4" descr="Nejlepší fotografie na téma Vykřičník · 100% bezplatné stažení · Základové  fotografie Pexels">
            <a:extLst>
              <a:ext uri="{FF2B5EF4-FFF2-40B4-BE49-F238E27FC236}">
                <a16:creationId xmlns:a16="http://schemas.microsoft.com/office/drawing/2014/main" id="{EB0A4F9B-9CED-5AC7-7619-412F55DD9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27" y="5157807"/>
            <a:ext cx="143954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90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CD63A-0559-37C4-C647-1DA43A96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DMS</a:t>
            </a:r>
          </a:p>
          <a:p>
            <a:pPr marL="0" indent="0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Poskytuje Fórum dárců pouze pro právnické osoby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b="1" dirty="0">
                <a:latin typeface="Century Schoolbook" panose="02040604050505020304" pitchFamily="18" charset="0"/>
              </a:rPr>
              <a:t>Obce a města nemohou využít tuto formu konání  veřejné sbírky</a:t>
            </a:r>
          </a:p>
          <a:p>
            <a:pPr marL="0" indent="0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b="1" u="sng" dirty="0">
                <a:latin typeface="Century Schoolbook" panose="02040604050505020304" pitchFamily="18" charset="0"/>
              </a:rPr>
              <a:t>Vložením hotovosti do pokladny zřízené právnickou osobou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Kdokoliv může přijít a předat peníze do veřejné sbírky u PO</a:t>
            </a:r>
          </a:p>
          <a:p>
            <a:pPr marL="0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Je třeba vést evidenci o takovémto vkladu, aby bylo zřejmé, že se jedná o příspěvek do veřejné sbírky. (</a:t>
            </a:r>
            <a:r>
              <a:rPr lang="cs-CZ" altLang="cs-CZ" sz="2400" b="1" dirty="0">
                <a:latin typeface="Century Schoolbook" panose="02040604050505020304" pitchFamily="18" charset="0"/>
              </a:rPr>
              <a:t>tato evidence 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je součástí ostatních dokladů u průběžného či celkového vyúčtování</a:t>
            </a:r>
            <a:r>
              <a:rPr lang="cs-CZ" altLang="cs-CZ" sz="2400" dirty="0">
                <a:latin typeface="Century Schoolbook" panose="020406040505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Vždy před průběžným vyúčtováním, nebo u konce veřejné sbírky vložit prostředky z hotovostní pokladny na sbírkový bankovní účet – v hotovostní pokladně musí být nulový zůstatek.</a:t>
            </a:r>
            <a:r>
              <a:rPr lang="cs-CZ" sz="2400" dirty="0">
                <a:latin typeface="Century Schoolbook" panose="02040604050505020304" pitchFamily="18" charset="0"/>
              </a:rPr>
              <a:t>	</a:t>
            </a:r>
            <a:endParaRPr lang="cs-CZ" sz="2400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014058-C9C5-18FB-6CC9-6CB8CEFE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1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DA974D-065E-D680-5CD8-19EA9BA5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5C94BFB-47A3-CCA2-6A0F-5BCB40D587F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9388" y="260350"/>
            <a:ext cx="8713787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altLang="cs-CZ" sz="20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altLang="cs-CZ" sz="4400" dirty="0">
                <a:latin typeface="Century Schoolbook" panose="02040604050505020304" pitchFamily="18" charset="0"/>
              </a:rPr>
              <a:t>Právní úprava je obsažena </a:t>
            </a:r>
            <a:br>
              <a:rPr lang="cs-CZ" altLang="cs-CZ" sz="4400" dirty="0">
                <a:latin typeface="Century Schoolbook" panose="02040604050505020304" pitchFamily="18" charset="0"/>
              </a:rPr>
            </a:br>
            <a:r>
              <a:rPr lang="cs-CZ" altLang="cs-CZ" sz="4400" dirty="0">
                <a:latin typeface="Century Schoolbook" panose="02040604050505020304" pitchFamily="18" charset="0"/>
              </a:rPr>
              <a:t>v zákoně č. 117/2001 Sb., </a:t>
            </a:r>
            <a:br>
              <a:rPr lang="cs-CZ" altLang="cs-CZ" sz="4400" dirty="0">
                <a:latin typeface="Century Schoolbook" panose="02040604050505020304" pitchFamily="18" charset="0"/>
              </a:rPr>
            </a:br>
            <a:r>
              <a:rPr lang="cs-CZ" altLang="cs-CZ" sz="4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o veřejných sbírkách</a:t>
            </a:r>
            <a:r>
              <a:rPr lang="cs-CZ" altLang="cs-CZ" sz="4400" dirty="0">
                <a:solidFill>
                  <a:srgbClr val="0000FF"/>
                </a:solidFill>
                <a:latin typeface="Century Schoolbook" panose="02040604050505020304" pitchFamily="18" charset="0"/>
              </a:rPr>
              <a:t>	 </a:t>
            </a:r>
            <a:br>
              <a:rPr lang="cs-CZ" altLang="cs-CZ" sz="4400" dirty="0">
                <a:solidFill>
                  <a:srgbClr val="0000FF"/>
                </a:solidFill>
                <a:latin typeface="Century Schoolbook" panose="02040604050505020304" pitchFamily="18" charset="0"/>
              </a:rPr>
            </a:br>
            <a:endParaRPr lang="cs-CZ" altLang="cs-CZ" sz="36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altLang="cs-CZ" sz="36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altLang="cs-CZ" sz="36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altLang="cs-CZ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FF14499-96B3-5FC7-61FE-286D9D25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91" y="3212976"/>
            <a:ext cx="3234617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554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7EC6B-A22C-0A15-0AC2-F1F1383A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cs-CZ" sz="2200" b="1" u="sng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r>
              <a:rPr lang="cs-CZ" sz="2200" b="1" u="sng" dirty="0">
                <a:latin typeface="Century Schoolbook" panose="02040604050505020304" pitchFamily="18" charset="0"/>
              </a:rPr>
              <a:t>Jiný způsob konání než je uveden v zákoně: § 9 odst. 2	</a:t>
            </a:r>
            <a:r>
              <a:rPr lang="cs-CZ" altLang="cs-CZ" sz="2200" b="1" u="sng" dirty="0">
                <a:latin typeface="Century Schoolbook" panose="02040604050505020304" pitchFamily="18" charset="0"/>
              </a:rPr>
              <a:t> </a:t>
            </a:r>
            <a:br>
              <a:rPr lang="cs-CZ" altLang="cs-CZ" sz="2200" b="1" u="sng" dirty="0">
                <a:latin typeface="Century Schoolbook" panose="02040604050505020304" pitchFamily="18" charset="0"/>
              </a:rPr>
            </a:br>
            <a:br>
              <a:rPr lang="cs-CZ" altLang="cs-CZ" sz="2400" b="1" u="sng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Příslušný krajský úřad na žádost právnické osoby, která oznámila konání sbírky, </a:t>
            </a:r>
            <a:r>
              <a:rPr lang="cs-CZ" sz="2400" b="1" dirty="0">
                <a:latin typeface="Century Schoolbook" panose="02040604050505020304" pitchFamily="18" charset="0"/>
              </a:rPr>
              <a:t>rozhodne o možnosti konat sbírku i jiným způsobem než uvedeným zákoně</a:t>
            </a:r>
            <a:r>
              <a:rPr lang="cs-CZ" sz="2400" dirty="0">
                <a:latin typeface="Century Schoolbook" panose="020406040505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Právnická osoba </a:t>
            </a:r>
            <a:r>
              <a:rPr lang="cs-CZ" sz="2400" b="1" dirty="0">
                <a:latin typeface="Century Schoolbook" panose="02040604050505020304" pitchFamily="18" charset="0"/>
              </a:rPr>
              <a:t>může konat sbírku jiným způsobem </a:t>
            </a:r>
            <a:br>
              <a:rPr lang="cs-CZ" sz="2400" b="1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a zároveň </a:t>
            </a:r>
            <a:r>
              <a:rPr lang="cs-CZ" sz="2400" b="1" dirty="0">
                <a:latin typeface="Century Schoolbook" panose="02040604050505020304" pitchFamily="18" charset="0"/>
              </a:rPr>
              <a:t>s některým ze způsobů uvedených v zákoně</a:t>
            </a:r>
            <a:r>
              <a:rPr lang="cs-CZ" sz="2400" dirty="0">
                <a:latin typeface="Century Schoolbook" panose="02040604050505020304" pitchFamily="18" charset="0"/>
              </a:rPr>
              <a:t>. Pro tento způsob jí lze konání sbírky </a:t>
            </a:r>
            <a:r>
              <a:rPr lang="cs-CZ" sz="2400" b="1" dirty="0">
                <a:latin typeface="Century Schoolbook" panose="02040604050505020304" pitchFamily="18" charset="0"/>
              </a:rPr>
              <a:t>osvědčit.</a:t>
            </a:r>
            <a:r>
              <a:rPr lang="cs-CZ" sz="2400" dirty="0">
                <a:latin typeface="Century Schoolbook" panose="02040604050505020304" pitchFamily="18" charset="0"/>
              </a:rPr>
              <a:t> A pro konání sbírky jiným způsobem vydá </a:t>
            </a:r>
            <a:r>
              <a:rPr lang="cs-CZ" sz="2400" b="1" dirty="0">
                <a:latin typeface="Century Schoolbook" panose="02040604050505020304" pitchFamily="18" charset="0"/>
              </a:rPr>
              <a:t>rozhodnutí.</a:t>
            </a:r>
          </a:p>
          <a:p>
            <a:pPr marL="0" indent="0">
              <a:buNone/>
            </a:pPr>
            <a:br>
              <a:rPr lang="cs-CZ" altLang="cs-CZ" sz="2800" b="1" u="sng" dirty="0">
                <a:latin typeface="Century Schoolbook" panose="02040604050505020304" pitchFamily="18" charset="0"/>
              </a:rPr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ADC90F-461B-8FD4-7F3E-B1E01D31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30</a:t>
            </a:fld>
            <a:endParaRPr lang="cs-CZ"/>
          </a:p>
        </p:txBody>
      </p:sp>
      <p:pic>
        <p:nvPicPr>
          <p:cNvPr id="5" name="Obrázek 4" descr="Aplikací Klikni a daruj můžete přispět 77 neziskovkám | Deník ...">
            <a:extLst>
              <a:ext uri="{FF2B5EF4-FFF2-40B4-BE49-F238E27FC236}">
                <a16:creationId xmlns:a16="http://schemas.microsoft.com/office/drawing/2014/main" id="{C2C54DC4-70BF-9FAF-D828-70D9B44EA7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448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72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A247A-E7A0-3C25-BB4E-4433F504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/>
          <a:lstStyle/>
          <a:p>
            <a:pPr marL="82296" indent="0" algn="just">
              <a:buNone/>
            </a:pPr>
            <a:endParaRPr lang="cs-CZ" sz="2400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Např. portál </a:t>
            </a:r>
            <a:r>
              <a:rPr lang="cs-CZ" sz="2400" b="1" dirty="0">
                <a:solidFill>
                  <a:srgbClr val="3B07CF"/>
                </a:solidFill>
                <a:latin typeface="Century Schoolbook" panose="02040604050505020304" pitchFamily="18" charset="0"/>
                <a:hlinkClick r:id="rId2"/>
              </a:rPr>
              <a:t>www.darujeme.cz</a:t>
            </a:r>
            <a:r>
              <a:rPr lang="cs-CZ" sz="2400" b="1" dirty="0">
                <a:solidFill>
                  <a:srgbClr val="3B07CF"/>
                </a:solidFill>
                <a:latin typeface="Century Schoolbook" panose="02040604050505020304" pitchFamily="18" charset="0"/>
              </a:rPr>
              <a:t> </a:t>
            </a:r>
            <a:r>
              <a:rPr lang="cs-CZ" sz="2400" b="1" dirty="0">
                <a:solidFill>
                  <a:srgbClr val="3B07CF"/>
                </a:solidFill>
                <a:latin typeface="Century Schoolbook" panose="02040604050505020304" pitchFamily="18" charset="0"/>
                <a:hlinkClick r:id="rId3"/>
              </a:rPr>
              <a:t>www.darujspravne.cz</a:t>
            </a:r>
            <a:r>
              <a:rPr lang="cs-CZ" sz="2400" b="1" dirty="0">
                <a:solidFill>
                  <a:srgbClr val="3B07CF"/>
                </a:solidFill>
                <a:latin typeface="Century Schoolbook" panose="02040604050505020304" pitchFamily="18" charset="0"/>
              </a:rPr>
              <a:t> </a:t>
            </a:r>
            <a:r>
              <a:rPr lang="cs-CZ" sz="2400" dirty="0">
                <a:latin typeface="Century Schoolbook" panose="02040604050505020304" pitchFamily="18" charset="0"/>
              </a:rPr>
              <a:t>apod., umožňuje právnickým osobám zaregistrovat veřejně prospěšný projekt, na nějž pak veřejnost může přispívat skrze </a:t>
            </a:r>
            <a:r>
              <a:rPr lang="cs-CZ" sz="2400" b="1" dirty="0">
                <a:latin typeface="Century Schoolbook" panose="02040604050505020304" pitchFamily="18" charset="0"/>
              </a:rPr>
              <a:t>platební bránu portálu.</a:t>
            </a:r>
          </a:p>
          <a:p>
            <a:pPr marL="82296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Jeho provozovatel má s právnickými osobami, které zaregistrovaly svůj projekt, uzavřenou smlouvu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o zprostředkování. </a:t>
            </a:r>
            <a:r>
              <a:rPr lang="cs-CZ" sz="2400" b="1" dirty="0">
                <a:latin typeface="Century Schoolbook" panose="02040604050505020304" pitchFamily="18" charset="0"/>
              </a:rPr>
              <a:t>Naplňuje-li zaregistrovaný projekt znaky veřejné sbírky</a:t>
            </a:r>
            <a:r>
              <a:rPr lang="cs-CZ" sz="2400" dirty="0">
                <a:latin typeface="Century Schoolbook" panose="02040604050505020304" pitchFamily="18" charset="0"/>
              </a:rPr>
              <a:t>, </a:t>
            </a:r>
            <a:r>
              <a:rPr lang="cs-CZ" sz="2400" b="1" dirty="0">
                <a:latin typeface="Century Schoolbook" panose="02040604050505020304" pitchFamily="18" charset="0"/>
              </a:rPr>
              <a:t>leží tak odpovědnost za její případné neoznámení na právnické osobě, které se projekt týká!</a:t>
            </a:r>
            <a:endParaRPr lang="cs-CZ" sz="2800" b="1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Právnická osoba </a:t>
            </a:r>
            <a:r>
              <a:rPr lang="cs-CZ" sz="2400" b="1" dirty="0">
                <a:latin typeface="Century Schoolbook" panose="02040604050505020304" pitchFamily="18" charset="0"/>
              </a:rPr>
              <a:t>má povinnost </a:t>
            </a:r>
            <a:r>
              <a:rPr lang="cs-CZ" sz="2400" dirty="0">
                <a:latin typeface="Century Schoolbook" panose="02040604050505020304" pitchFamily="18" charset="0"/>
              </a:rPr>
              <a:t>předložit při vyúčtování doklady prokazující průběh shromažďování příspěvků vybraným portálem (evidenci o přijatých příspěvcích).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A0BBD4-8EB4-D7B9-1BC5-6B41AEC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4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CDCF0-A8A4-853B-4125-B7B32C82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Má-li právnická osoba v úmyslu konat sbírku vedle jiného způsobu jejího konání taktéž některým ze způsobů zákonem výslovně upraveným, krajský úřad nejdříve </a:t>
            </a:r>
            <a:r>
              <a:rPr lang="cs-CZ" sz="2400" b="1" dirty="0">
                <a:latin typeface="Century Schoolbook" panose="02040604050505020304" pitchFamily="18" charset="0"/>
              </a:rPr>
              <a:t>osvědčí </a:t>
            </a:r>
            <a:r>
              <a:rPr lang="cs-CZ" sz="2400" dirty="0">
                <a:latin typeface="Century Schoolbook" panose="02040604050505020304" pitchFamily="18" charset="0"/>
              </a:rPr>
              <a:t>konání VS dle způsobů uvedených v zákoně a následně vydá na základě </a:t>
            </a:r>
            <a:r>
              <a:rPr lang="cs-CZ" sz="2400" b="1" i="1" dirty="0">
                <a:latin typeface="Century Schoolbook" panose="02040604050505020304" pitchFamily="18" charset="0"/>
              </a:rPr>
              <a:t>žádosti </a:t>
            </a:r>
            <a:r>
              <a:rPr lang="cs-CZ" sz="2400" b="1" dirty="0">
                <a:latin typeface="Century Schoolbook" panose="02040604050505020304" pitchFamily="18" charset="0"/>
              </a:rPr>
              <a:t>rozhodnutí </a:t>
            </a:r>
            <a:r>
              <a:rPr lang="cs-CZ" sz="2400" dirty="0">
                <a:latin typeface="Century Schoolbook" panose="02040604050505020304" pitchFamily="18" charset="0"/>
              </a:rPr>
              <a:t>o schválení jiného způsobu konání sbírky. </a:t>
            </a:r>
            <a:r>
              <a:rPr lang="cs-CZ" sz="2400" b="1" i="1" dirty="0">
                <a:latin typeface="Century Schoolbook" panose="02040604050505020304" pitchFamily="18" charset="0"/>
              </a:rPr>
              <a:t>Konat sbírku jiným způsobem lze pak až po nabytí právní moci rozhodnutí</a:t>
            </a:r>
            <a:r>
              <a:rPr lang="cs-CZ" sz="2400" dirty="0">
                <a:latin typeface="Century Schoolbook" panose="020406040505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K prokázání oprávnění konat sbírku jiným způsobem postačí právnické osobě předložení </a:t>
            </a:r>
            <a:r>
              <a:rPr lang="cs-CZ" sz="2400" b="1" dirty="0">
                <a:latin typeface="Century Schoolbook" panose="02040604050505020304" pitchFamily="18" charset="0"/>
              </a:rPr>
              <a:t>rozhodnutí spolu</a:t>
            </a:r>
            <a:br>
              <a:rPr lang="cs-CZ" sz="2400" b="1" dirty="0">
                <a:latin typeface="Century Schoolbook" panose="02040604050505020304" pitchFamily="18" charset="0"/>
              </a:rPr>
            </a:br>
            <a:r>
              <a:rPr lang="cs-CZ" sz="2400" b="1" dirty="0">
                <a:latin typeface="Century Schoolbook" panose="02040604050505020304" pitchFamily="18" charset="0"/>
              </a:rPr>
              <a:t>s osvědčením.</a:t>
            </a:r>
          </a:p>
          <a:p>
            <a:pPr marL="0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Pokud tedy hodláte konat veřejnou sbírku jiným způsobem, než je uveden v zákoně, zašlete </a:t>
            </a:r>
            <a:r>
              <a:rPr lang="cs-CZ" sz="2400" b="1" dirty="0">
                <a:latin typeface="Century Schoolbook" panose="02040604050505020304" pitchFamily="18" charset="0"/>
              </a:rPr>
              <a:t>žádost o schválení </a:t>
            </a:r>
            <a:r>
              <a:rPr lang="cs-CZ" sz="2400" dirty="0">
                <a:latin typeface="Century Schoolbook" panose="02040604050505020304" pitchFamily="18" charset="0"/>
              </a:rPr>
              <a:t>tohoto způsobu konání veřejné sbírky </a:t>
            </a:r>
            <a:r>
              <a:rPr lang="cs-CZ" sz="2400" b="1" dirty="0">
                <a:latin typeface="Century Schoolbook" panose="02040604050505020304" pitchFamily="18" charset="0"/>
              </a:rPr>
              <a:t>spolu s oznámením 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o konání veřejné sbírky. K tomu prosím přiložte </a:t>
            </a:r>
            <a:r>
              <a:rPr lang="cs-CZ" sz="2400" b="1" dirty="0">
                <a:latin typeface="Century Schoolbook" panose="02040604050505020304" pitchFamily="18" charset="0"/>
              </a:rPr>
              <a:t>uzavřenou smlouvu</a:t>
            </a:r>
            <a:r>
              <a:rPr lang="cs-CZ" sz="2400" dirty="0">
                <a:latin typeface="Century Schoolbook" panose="02040604050505020304" pitchFamily="18" charset="0"/>
              </a:rPr>
              <a:t> s portálem, u kterého budete mít zaregistrovaný projekt.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99CD5A-E78A-59D0-955E-AFC47BE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404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254359"/>
              </p:ext>
            </p:extLst>
          </p:nvPr>
        </p:nvGraphicFramePr>
        <p:xfrm>
          <a:off x="755576" y="203201"/>
          <a:ext cx="7954962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14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773230"/>
          </a:xfrm>
        </p:spPr>
        <p:txBody>
          <a:bodyPr>
            <a:normAutofit fontScale="90000"/>
          </a:bodyPr>
          <a:lstStyle/>
          <a:p>
            <a:pPr algn="just"/>
            <a:br>
              <a:rPr lang="cs-CZ" altLang="cs-CZ" sz="2200" b="1" dirty="0">
                <a:latin typeface="Century Schoolbook" panose="02040604050505020304" pitchFamily="18" charset="0"/>
              </a:rPr>
            </a:br>
            <a:r>
              <a:rPr lang="cs-CZ" altLang="cs-CZ" sz="2700" b="1" dirty="0">
                <a:latin typeface="Century Schoolbook" panose="02040604050505020304" pitchFamily="18" charset="0"/>
              </a:rPr>
              <a:t>Čistý výtěžek sbírky </a:t>
            </a:r>
            <a:r>
              <a:rPr lang="cs-CZ" altLang="cs-CZ" sz="31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musí</a:t>
            </a:r>
            <a:r>
              <a:rPr lang="cs-CZ" altLang="cs-CZ" sz="2700" b="1" dirty="0">
                <a:latin typeface="Century Schoolbook" panose="02040604050505020304" pitchFamily="18" charset="0"/>
              </a:rPr>
              <a:t> právnická osoba nebo ten,</a:t>
            </a:r>
            <a:br>
              <a:rPr lang="cs-CZ" altLang="cs-CZ" sz="2700" b="1" dirty="0">
                <a:latin typeface="Century Schoolbook" panose="02040604050505020304" pitchFamily="18" charset="0"/>
              </a:rPr>
            </a:br>
            <a:r>
              <a:rPr lang="cs-CZ" altLang="cs-CZ" sz="2700" b="1" dirty="0">
                <a:latin typeface="Century Schoolbook" panose="02040604050505020304" pitchFamily="18" charset="0"/>
              </a:rPr>
              <a:t> v jehož prospěch byla sbírka konána, použít</a:t>
            </a:r>
            <a:br>
              <a:rPr lang="cs-CZ" altLang="cs-CZ" sz="2700" b="1" dirty="0">
                <a:latin typeface="Century Schoolbook" panose="02040604050505020304" pitchFamily="18" charset="0"/>
              </a:rPr>
            </a:br>
            <a:r>
              <a:rPr lang="cs-CZ" altLang="cs-CZ" sz="2700" b="1" dirty="0">
                <a:latin typeface="Century Schoolbook" panose="02040604050505020304" pitchFamily="18" charset="0"/>
              </a:rPr>
              <a:t>   </a:t>
            </a:r>
            <a:r>
              <a:rPr lang="cs-CZ" altLang="cs-CZ" sz="31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výhradně k předem stanovenému účelu sbírky</a:t>
            </a:r>
            <a:r>
              <a:rPr lang="cs-CZ" alt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.	</a:t>
            </a:r>
            <a:br>
              <a:rPr lang="cs-CZ" alt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endParaRPr lang="cs-CZ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34</a:t>
            </a:fld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DA34ED7-92B3-6152-7DEB-E13EC53554D6}"/>
              </a:ext>
            </a:extLst>
          </p:cNvPr>
          <p:cNvSpPr txBox="1"/>
          <p:nvPr/>
        </p:nvSpPr>
        <p:spPr>
          <a:xfrm>
            <a:off x="107504" y="1889862"/>
            <a:ext cx="89289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cs-CZ" altLang="cs-CZ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Zákaz </a:t>
            </a:r>
            <a:r>
              <a:rPr lang="cs-CZ" altLang="cs-C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cs-CZ" altLang="cs-CZ" sz="2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Sbírky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prováděné sběracími listinami, prodejem předmětů nebo vstupenek na veřejná kulturní 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a sportovní vystoupení </a:t>
            </a:r>
            <a:r>
              <a:rPr lang="cs-CZ" altLang="cs-CZ" sz="2400" dirty="0">
                <a:latin typeface="Century Schoolbook" panose="02040604050505020304" pitchFamily="18" charset="0"/>
              </a:rPr>
              <a:t>nebo jiné všeobecně přístupné akce, v jejichž ceně je zahrnut příspěvek,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se nesmějí konat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v prostředcích</a:t>
            </a:r>
            <a:r>
              <a:rPr lang="cs-CZ" altLang="cs-CZ" sz="2400" dirty="0">
                <a:latin typeface="Century Schoolbook" panose="02040604050505020304" pitchFamily="18" charset="0"/>
              </a:rPr>
              <a:t>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veřejné dopravy a prostorách pro cestující</a:t>
            </a:r>
            <a:r>
              <a:rPr lang="cs-CZ" altLang="cs-CZ" sz="2400" dirty="0">
                <a:latin typeface="Century Schoolbook" panose="02040604050505020304" pitchFamily="18" charset="0"/>
              </a:rPr>
              <a:t>; v jiných veřejně přístupných prostorách je možno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je konat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jen se souhlasem jejich provozovatele nebo majitele.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3D1FC433-6A25-6B7C-63DF-7463AC98D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649549"/>
            <a:ext cx="24955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7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931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Právnická osoba konající sbírku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nesmí zveřejňovat ani poskytovat žádné údaje o osobách, které poskytly příspěvek s výjimkou </a:t>
            </a:r>
            <a:r>
              <a:rPr lang="cs-CZ" altLang="cs-CZ" sz="2400" dirty="0">
                <a:latin typeface="Century Schoolbook" panose="02040604050505020304" pitchFamily="18" charset="0"/>
              </a:rPr>
              <a:t>(sběrací listiny – podpisy přispěvovatelů) nebo případů, kdy s tím osoby, které poskytly příspěvek,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předem vyslovily souhlas. </a:t>
            </a:r>
          </a:p>
          <a:p>
            <a:pPr marL="82296" indent="0" algn="just"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Tatáž právnická osoba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nesmí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ke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stejnému účelu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konat několik sbírek souběžně</a:t>
            </a:r>
            <a:r>
              <a:rPr lang="cs-CZ" altLang="cs-CZ" sz="2400" dirty="0">
                <a:latin typeface="Century Schoolbook" panose="02040604050505020304" pitchFamily="18" charset="0"/>
              </a:rPr>
              <a:t>. Konání další sbírky ke stejnému účelu může právnická osoba oznámit příslušnému krajskému úřadu až po ukončení a řádném vyúčtování předchozí sbírky.</a:t>
            </a:r>
          </a:p>
          <a:p>
            <a:pPr marL="82296" indent="0" algn="just">
              <a:buNone/>
            </a:pPr>
            <a:endParaRPr lang="cs-CZ" altLang="cs-CZ" sz="2400" b="1" dirty="0">
              <a:solidFill>
                <a:schemeClr val="accent4"/>
              </a:solidFill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marL="82296" indent="0" algn="just">
              <a:buNone/>
            </a:pP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35</a:t>
            </a:fld>
            <a:endParaRPr lang="cs-CZ"/>
          </a:p>
        </p:txBody>
      </p:sp>
      <p:pic>
        <p:nvPicPr>
          <p:cNvPr id="8" name="Obrázek 7" descr="NE LOVE (@nelovemag) / Twitter">
            <a:extLst>
              <a:ext uri="{FF2B5EF4-FFF2-40B4-BE49-F238E27FC236}">
                <a16:creationId xmlns:a16="http://schemas.microsoft.com/office/drawing/2014/main" id="{77CCA910-2883-5D4A-576B-016B2CF8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756410" cy="17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46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Změna účelu sbírky	</a:t>
            </a:r>
            <a:br>
              <a:rPr lang="cs-CZ" altLang="cs-CZ" sz="2400" b="1" u="sng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Změnit účel konané sbírky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lze pouze </a:t>
            </a:r>
            <a:r>
              <a:rPr lang="cs-CZ" altLang="cs-CZ" sz="2400" dirty="0">
                <a:latin typeface="Century Schoolbook" panose="02040604050505020304" pitchFamily="18" charset="0"/>
              </a:rPr>
              <a:t>v případě, že původní účel sbírky zanikl.  Pokud účel sbírky zanikl před jejím zahájením,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sbírka se nezahájí.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  <a:defRPr/>
            </a:pPr>
            <a:r>
              <a:rPr lang="cs-CZ" altLang="cs-CZ" sz="2400" b="1" dirty="0">
                <a:latin typeface="Century Schoolbook" panose="02040604050505020304" pitchFamily="18" charset="0"/>
              </a:rPr>
              <a:t>Pokud právnická osoba propagovala sbírku, je povinna bez zbytečného odkladu seznámit veřejnost 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s ukončením srovnatelným způsobem, jakým sbírku propagovala.</a:t>
            </a:r>
          </a:p>
          <a:p>
            <a:pPr marL="0" indent="0" algn="just">
              <a:buNone/>
              <a:defRPr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Během doby konání veřejné sbírky nelze její účel doplňovat či jinak měnit jeho znění!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228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53146-670B-2E56-6A63-B6F41B17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800" b="1" u="sng" dirty="0">
                <a:latin typeface="Century Schoolbook" panose="02040604050505020304" pitchFamily="18" charset="0"/>
              </a:rPr>
              <a:t>Ukončení veřejné sbírky</a:t>
            </a:r>
            <a:br>
              <a:rPr lang="cs-CZ" sz="3800" b="1" u="sng" dirty="0">
                <a:latin typeface="Century Schoolbook" panose="02040604050505020304" pitchFamily="18" charset="0"/>
              </a:rPr>
            </a:br>
            <a:endParaRPr lang="cs-CZ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Century Schoolbook" panose="02040604050505020304" pitchFamily="18" charset="0"/>
              </a:rPr>
              <a:t>Veřejná sbírka končí dnem uvedeným v oznámení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Veřejnou sbírku může právnická osoba ukončit kdykoliv přede dnem uvedeným v oznámení. Tuto skutečnost právnická osoba oznámí příslušnému krajskému úřadu, </a:t>
            </a:r>
            <a:r>
              <a:rPr lang="cs-CZ" b="1" dirty="0">
                <a:latin typeface="Century Schoolbook" panose="02040604050505020304" pitchFamily="18" charset="0"/>
              </a:rPr>
              <a:t>a to: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Pokud byla veřejná sbírka konána na </a:t>
            </a:r>
            <a:r>
              <a:rPr lang="cs-CZ" b="1" dirty="0">
                <a:latin typeface="Century Schoolbook" panose="02040604050505020304" pitchFamily="18" charset="0"/>
              </a:rPr>
              <a:t>dobu určitou</a:t>
            </a:r>
            <a:r>
              <a:rPr lang="cs-CZ" dirty="0">
                <a:latin typeface="Century Schoolbook" panose="02040604050505020304" pitchFamily="18" charset="0"/>
              </a:rPr>
              <a:t>, tak </a:t>
            </a:r>
            <a:r>
              <a:rPr lang="cs-CZ" b="1" dirty="0">
                <a:latin typeface="Century Schoolbook" panose="02040604050505020304" pitchFamily="18" charset="0"/>
              </a:rPr>
              <a:t>5 dnů před </a:t>
            </a:r>
            <a:r>
              <a:rPr lang="cs-CZ" dirty="0">
                <a:latin typeface="Century Schoolbook" panose="02040604050505020304" pitchFamily="18" charset="0"/>
              </a:rPr>
              <a:t>jejím ukončením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Ukončení veřejné sbírky konané na </a:t>
            </a:r>
            <a:r>
              <a:rPr lang="cs-CZ" b="1" dirty="0">
                <a:latin typeface="Century Schoolbook" panose="02040604050505020304" pitchFamily="18" charset="0"/>
              </a:rPr>
              <a:t>dobu neurčitou </a:t>
            </a:r>
            <a:r>
              <a:rPr lang="cs-CZ" dirty="0">
                <a:latin typeface="Century Schoolbook" panose="02040604050505020304" pitchFamily="18" charset="0"/>
              </a:rPr>
              <a:t>právnická osoba písemně oznámí příslušnému krajskému úřadu nejpozději </a:t>
            </a:r>
            <a:r>
              <a:rPr lang="cs-CZ" b="1" dirty="0">
                <a:latin typeface="Century Schoolbook" panose="02040604050505020304" pitchFamily="18" charset="0"/>
              </a:rPr>
              <a:t>30 dní před jejím ukončením</a:t>
            </a:r>
            <a:r>
              <a:rPr lang="cs-CZ" dirty="0"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Century Schoolbook" panose="02040604050505020304" pitchFamily="18" charset="0"/>
              </a:rPr>
              <a:t>Pokud právnická osoba propagovala veřejnou sbírku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a ukončila ji viz text výše, </a:t>
            </a:r>
            <a:r>
              <a:rPr lang="cs-CZ" b="1" dirty="0">
                <a:latin typeface="Century Schoolbook" panose="02040604050505020304" pitchFamily="18" charset="0"/>
              </a:rPr>
              <a:t>je povinna </a:t>
            </a:r>
            <a:r>
              <a:rPr lang="cs-CZ" dirty="0">
                <a:latin typeface="Century Schoolbook" panose="02040604050505020304" pitchFamily="18" charset="0"/>
              </a:rPr>
              <a:t>bez zbytečného odkladu </a:t>
            </a:r>
            <a:r>
              <a:rPr lang="cs-CZ" b="1" dirty="0">
                <a:latin typeface="Century Schoolbook" panose="02040604050505020304" pitchFamily="18" charset="0"/>
              </a:rPr>
              <a:t>seznámit veřejnost s ukončením této veřejné sbírky</a:t>
            </a:r>
            <a:r>
              <a:rPr lang="cs-CZ" dirty="0">
                <a:latin typeface="Century Schoolbook" panose="02040604050505020304" pitchFamily="18" charset="0"/>
              </a:rPr>
              <a:t> srovnatelným způsobem, jakým sbírku propagovala.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AA460-A58B-2404-5ABC-34BF8B34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900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4DD6D-F783-C1A4-FB24-5B6D40F9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023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Century Schoolbook" panose="02040604050505020304" pitchFamily="18" charset="0"/>
              </a:rPr>
              <a:t>Právnická osoba může před ukončením veřejné sbírky konané na dobu určitou písemně oznámit příslušnému krajskému úřadu její prodloužení s uvedením nového data ukončení, a to nejpozději poslední den konání. 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U veřejných sbírek konaných na dobu určitou po dobu delší než 1 rok zároveň právnická osoba doplní údaj, ke kterému datu bude předkládat průběžné vyúčtování.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Veřejná sbírka, která byla oznámena jako veřejná sbírka konaná na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dobu určitou</a:t>
            </a:r>
            <a:r>
              <a:rPr lang="cs-CZ" sz="2400" b="1" dirty="0">
                <a:latin typeface="Century Schoolbook" panose="02040604050505020304" pitchFamily="18" charset="0"/>
              </a:rPr>
              <a:t>, </a:t>
            </a: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nelze</a:t>
            </a:r>
            <a:r>
              <a:rPr lang="cs-CZ" sz="2400" b="1" dirty="0">
                <a:latin typeface="Century Schoolbook" panose="02040604050505020304" pitchFamily="18" charset="0"/>
              </a:rPr>
              <a:t> po zveřejnění jejího osvědčení změnit na sbírku konanou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na dobu neurčitou.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EF6D3A-7D4B-89B1-2A76-ED101858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95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312" y="188640"/>
            <a:ext cx="8723376" cy="648072"/>
          </a:xfrm>
        </p:spPr>
        <p:txBody>
          <a:bodyPr>
            <a:normAutofit/>
          </a:bodyPr>
          <a:lstStyle/>
          <a:p>
            <a:r>
              <a:rPr lang="cs-CZ" altLang="cs-CZ" sz="2400" b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Účtování sbírek</a:t>
            </a:r>
            <a:endParaRPr lang="cs-CZ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826184" cy="5832648"/>
          </a:xfrm>
        </p:spPr>
        <p:txBody>
          <a:bodyPr>
            <a:normAutofit lnSpcReduction="10000"/>
          </a:bodyPr>
          <a:lstStyle/>
          <a:p>
            <a:pPr marL="82296" indent="0" algn="just">
              <a:lnSpc>
                <a:spcPct val="80000"/>
              </a:lnSpc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Kontrolu a dozor nad konáním sbírek provádí příslušný krajský úřad dle sídla právnické osoby. </a:t>
            </a:r>
          </a:p>
          <a:p>
            <a:pPr marL="82296" indent="0" algn="just">
              <a:lnSpc>
                <a:spcPct val="80000"/>
              </a:lnSpc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marL="82296" indent="0" algn="just">
              <a:lnSpc>
                <a:spcPct val="80000"/>
              </a:lnSpc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Koná-li se sbírka na dobu neurčitou nebo na dobu určitou po dobu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delší než 1 rok</a:t>
            </a:r>
            <a:r>
              <a:rPr lang="cs-CZ" altLang="cs-CZ" sz="2400" dirty="0">
                <a:latin typeface="Century Schoolbook" panose="02040604050505020304" pitchFamily="18" charset="0"/>
              </a:rPr>
              <a:t>, provádí příslušný krajský úřad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každoročně kontrolu průběžného vyúčtování sbírky. </a:t>
            </a:r>
            <a:r>
              <a:rPr lang="cs-CZ" altLang="cs-CZ" sz="2400" dirty="0">
                <a:latin typeface="Century Schoolbook" panose="02040604050505020304" pitchFamily="18" charset="0"/>
              </a:rPr>
              <a:t>Ke kontrole je právnická osoba, která koná sbírku, povinna předložit vyúčtování </a:t>
            </a: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vždy do 3 měsíců </a:t>
            </a:r>
            <a:r>
              <a:rPr lang="cs-CZ" altLang="cs-CZ" sz="2400" dirty="0">
                <a:latin typeface="Century Schoolbook" panose="02040604050505020304" pitchFamily="18" charset="0"/>
              </a:rPr>
              <a:t>ode dne uvedeného v oznámení. Tento den nelze po zveřejnění osvědčení změnit. </a:t>
            </a:r>
            <a:r>
              <a:rPr lang="cs-CZ" altLang="cs-CZ" sz="2400" i="1" dirty="0">
                <a:latin typeface="Century Schoolbook" panose="02040604050505020304" pitchFamily="18" charset="0"/>
              </a:rPr>
              <a:t>První průběžné vyúčtování může být zpracováno za dobu delší než kalendářní rok,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nejdéle však do 18 měsíců </a:t>
            </a:r>
            <a:r>
              <a:rPr lang="cs-CZ" altLang="cs-CZ" sz="2400" i="1" dirty="0">
                <a:latin typeface="Century Schoolbook" panose="02040604050505020304" pitchFamily="18" charset="0"/>
              </a:rPr>
              <a:t>ode dne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zahájení sbírky</a:t>
            </a:r>
            <a:r>
              <a:rPr lang="cs-CZ" altLang="cs-CZ" sz="2400" i="1" dirty="0">
                <a:latin typeface="Century Schoolbook" panose="02040604050505020304" pitchFamily="18" charset="0"/>
              </a:rPr>
              <a:t>.</a:t>
            </a:r>
          </a:p>
          <a:p>
            <a:pPr marL="82296" indent="0" algn="just">
              <a:lnSpc>
                <a:spcPct val="80000"/>
              </a:lnSpc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Nejpozději </a:t>
            </a: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do 3 měsíců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ode dne ukončení sbírky je právnická osoba povinna předložit příslušnému krajskému úřadu ke kontrole a </a:t>
            </a: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schválení celkové vyúčtování sbírky. </a:t>
            </a:r>
            <a:r>
              <a:rPr lang="cs-CZ" altLang="cs-CZ" sz="2400" dirty="0">
                <a:latin typeface="Century Schoolbook" panose="02040604050505020304" pitchFamily="18" charset="0"/>
              </a:rPr>
              <a:t>Ve vyúčtování sbírky uvede výši jejího hrubého výtěžku, skutečných nákladů spojených s jejím konáním a čistého výtěžku sbírky a prokáže, zda a jakým způsobem bylo použito tohoto čistého výtěžku ke stanovenému účelu sbírky</a:t>
            </a:r>
            <a:r>
              <a:rPr lang="cs-CZ" altLang="cs-CZ" sz="2000" dirty="0">
                <a:latin typeface="Century Schoolbook" panose="02040604050505020304" pitchFamily="18" charset="0"/>
              </a:rPr>
              <a:t>.</a:t>
            </a:r>
            <a:endParaRPr lang="cs-CZ" sz="2000" dirty="0">
              <a:latin typeface="Century Schoolbook" panose="02040604050505020304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84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F9ADA-18DF-9219-BC96-D6F21563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60828"/>
          </a:xfrm>
        </p:spPr>
        <p:txBody>
          <a:bodyPr/>
          <a:lstStyle/>
          <a:p>
            <a:pPr marL="82296" indent="0">
              <a:buNone/>
            </a:pPr>
            <a:r>
              <a:rPr lang="cs-CZ" b="1" u="sng" dirty="0">
                <a:latin typeface="Century Schoolbook" panose="02040604050505020304" pitchFamily="18" charset="0"/>
              </a:rPr>
              <a:t>Pozitivní definice veřejné sbírky: </a:t>
            </a:r>
          </a:p>
          <a:p>
            <a:pPr marL="82296" indent="0" algn="just">
              <a:buNone/>
            </a:pPr>
            <a:r>
              <a:rPr lang="cs-CZ" sz="2800" dirty="0">
                <a:latin typeface="Century Schoolbook" panose="02040604050505020304" pitchFamily="18" charset="0"/>
              </a:rPr>
              <a:t>Veřejnou sbírkou </a:t>
            </a:r>
            <a:r>
              <a:rPr lang="cs-CZ" sz="2800" b="1" dirty="0">
                <a:latin typeface="Century Schoolbook" panose="02040604050505020304" pitchFamily="18" charset="0"/>
              </a:rPr>
              <a:t>je</a:t>
            </a:r>
            <a:r>
              <a:rPr lang="cs-CZ" sz="2800" dirty="0">
                <a:latin typeface="Century Schoolbook" panose="02040604050505020304" pitchFamily="18" charset="0"/>
              </a:rPr>
              <a:t> získávání a shromažďování dobrovolných peněžitých příspěvků </a:t>
            </a:r>
            <a:r>
              <a:rPr lang="cs-CZ" sz="2800" b="1" dirty="0">
                <a:latin typeface="Century Schoolbook" panose="02040604050505020304" pitchFamily="18" charset="0"/>
              </a:rPr>
              <a:t>od předem neurčeného okruhu přispěvatelů</a:t>
            </a:r>
            <a:r>
              <a:rPr lang="cs-CZ" sz="2800" dirty="0">
                <a:latin typeface="Century Schoolbook" panose="02040604050505020304" pitchFamily="18" charset="0"/>
              </a:rPr>
              <a:t> pro </a:t>
            </a:r>
            <a:r>
              <a:rPr lang="cs-CZ" sz="2800" b="1" dirty="0">
                <a:latin typeface="Century Schoolbook" panose="02040604050505020304" pitchFamily="18" charset="0"/>
              </a:rPr>
              <a:t>předem stanovený veřejně prospěšný účel</a:t>
            </a:r>
            <a:r>
              <a:rPr lang="cs-CZ" sz="2800" dirty="0">
                <a:latin typeface="Century Schoolbook" panose="02040604050505020304" pitchFamily="18" charset="0"/>
              </a:rPr>
              <a:t>, zejména humanitární nebo charitativní, rozvoj vzdělání, tělovýchovy nebo sportu, nebo ochrana kulturních památek, tradic nebo životního prostředí.	</a:t>
            </a:r>
          </a:p>
          <a:p>
            <a:pPr marL="82296" indent="0" algn="ctr">
              <a:buNone/>
            </a:pPr>
            <a:r>
              <a:rPr lang="cs-CZ" sz="2800" dirty="0">
                <a:latin typeface="Century Schoolbook" panose="02040604050505020304" pitchFamily="18" charset="0"/>
              </a:rPr>
              <a:t>				</a:t>
            </a:r>
            <a:br>
              <a:rPr lang="cs-CZ" sz="2800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Sbírku je oprávněna </a:t>
            </a:r>
            <a:r>
              <a:rPr lang="cs-CZ" b="1" dirty="0">
                <a:latin typeface="Century Schoolbook" panose="02040604050505020304" pitchFamily="18" charset="0"/>
              </a:rPr>
              <a:t>pouze právnická osoba.</a:t>
            </a:r>
          </a:p>
          <a:p>
            <a:pPr marL="82296" indent="0" algn="ctr">
              <a:buNone/>
            </a:pPr>
            <a:endParaRPr lang="cs-CZ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r>
              <a:rPr lang="cs-CZ" b="1" dirty="0">
                <a:latin typeface="Century Schoolbook" panose="02040604050505020304" pitchFamily="18" charset="0"/>
              </a:rPr>
              <a:t>Pouze finanční prostředky. Ne věcné dary.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D7ABCA-FB59-00DC-BC77-438E5FFC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 descr="3D Green Glass Tick - Lukáš Kučera">
            <a:extLst>
              <a:ext uri="{FF2B5EF4-FFF2-40B4-BE49-F238E27FC236}">
                <a16:creationId xmlns:a16="http://schemas.microsoft.com/office/drawing/2014/main" id="{9FF08BFD-D346-7917-34A4-9850A9662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32" y="212670"/>
            <a:ext cx="669290" cy="669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6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8826184" cy="64087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Nebyl-li v době kontroly vyúčtování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využit čistý výtěžek sbírky v plném rozsahu</a:t>
            </a:r>
            <a:r>
              <a:rPr lang="cs-CZ" altLang="cs-CZ" sz="2400" dirty="0">
                <a:latin typeface="Century Schoolbook" panose="02040604050505020304" pitchFamily="18" charset="0"/>
              </a:rPr>
              <a:t>, sdělí příslušný krajský úřad právnické osobě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termín pro provedení kontroly jeho konečného využití</a:t>
            </a:r>
            <a:r>
              <a:rPr lang="cs-CZ" altLang="cs-CZ" sz="2400" dirty="0">
                <a:latin typeface="Century Schoolbook" panose="02040604050505020304" pitchFamily="18" charset="0"/>
              </a:rPr>
              <a:t>. Právnická osoba je povinna v tomto termínu použít zbytek čistého výtěžku sbírky k jejímu stanovenému účelu, předložit příslušnému krajskému úřadu konečné vyúčtování sbírky a prokázat mu, jakým způsobem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byl použit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zbytek čistého výtěžku sbírky</a:t>
            </a:r>
            <a:r>
              <a:rPr lang="cs-CZ" altLang="cs-CZ" sz="2400" dirty="0">
                <a:latin typeface="Century Schoolbook" panose="02040604050505020304" pitchFamily="18" charset="0"/>
              </a:rPr>
              <a:t>.	 </a:t>
            </a:r>
          </a:p>
          <a:p>
            <a:pPr marL="82296" indent="0" algn="just">
              <a:buNone/>
            </a:pP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Pokud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není</a:t>
            </a:r>
            <a:r>
              <a:rPr lang="cs-CZ" altLang="cs-CZ" sz="2400" dirty="0">
                <a:latin typeface="Century Schoolbook" panose="02040604050505020304" pitchFamily="18" charset="0"/>
              </a:rPr>
              <a:t> čistý výtěžek sbírky ke stanovenému účelu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využit</a:t>
            </a:r>
            <a:r>
              <a:rPr lang="cs-CZ" altLang="cs-CZ" sz="2400" dirty="0">
                <a:latin typeface="Century Schoolbook" panose="02040604050505020304" pitchFamily="18" charset="0"/>
              </a:rPr>
              <a:t> ani v termínu uvedeném ve sdělení, je příslušný krajský úřad oprávněn rozhodnutím uložit právnické osobě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odvedení nepoužité části výtěžku do rozpočtu kraje </a:t>
            </a:r>
            <a:br>
              <a:rPr lang="cs-CZ" altLang="cs-CZ" sz="2400" b="1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a rozhodnout o účelu, k němuž bude výtěžek použit</a:t>
            </a:r>
            <a:r>
              <a:rPr lang="cs-CZ" altLang="cs-CZ" sz="2400" dirty="0">
                <a:latin typeface="Century Schoolbook" panose="02040604050505020304" pitchFamily="18" charset="0"/>
              </a:rPr>
              <a:t>, podle tohoto zákona.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40</a:t>
            </a:fld>
            <a:endParaRPr lang="cs-CZ"/>
          </a:p>
        </p:txBody>
      </p:sp>
      <p:pic>
        <p:nvPicPr>
          <p:cNvPr id="6" name="Obrázek 5" descr="Účetnictví pro začátečníky – 7. díl - Portál POHODA">
            <a:extLst>
              <a:ext uri="{FF2B5EF4-FFF2-40B4-BE49-F238E27FC236}">
                <a16:creationId xmlns:a16="http://schemas.microsoft.com/office/drawing/2014/main" id="{1CD0A6E0-E289-73C9-5995-60D4D88CB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76" y="5420351"/>
            <a:ext cx="1402448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293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400" dirty="0">
                <a:latin typeface="Century Schoolbook" panose="02040604050505020304" pitchFamily="18" charset="0"/>
              </a:rPr>
              <a:t>Pokud právnická osoba propagovala sbírku,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je povinna</a:t>
            </a:r>
            <a:r>
              <a:rPr lang="cs-CZ" altLang="cs-CZ" sz="2400" b="1" dirty="0">
                <a:latin typeface="Century Schoolbook" panose="02040604050505020304" pitchFamily="18" charset="0"/>
              </a:rPr>
              <a:t> </a:t>
            </a:r>
            <a:r>
              <a:rPr lang="cs-CZ" altLang="cs-CZ" sz="2400" dirty="0">
                <a:latin typeface="Century Schoolbook" panose="02040604050505020304" pitchFamily="18" charset="0"/>
              </a:rPr>
              <a:t>seznámit veřejnost s konečným vyúčtováním sbírky a jejím využitím srovnatelným způsobem, jakým sbírku propagovala, a to bez zbytečného odkladu,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nejpozději však do 1 měsíce po schválení vyúčtování příslušným krajským úřadem</a:t>
            </a:r>
            <a:r>
              <a:rPr lang="cs-CZ" altLang="cs-CZ" sz="2400" dirty="0"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cs-CZ" altLang="cs-CZ" sz="2400" dirty="0">
              <a:latin typeface="Century Schoolbook" panose="020406040505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400" b="1" u="sng" dirty="0">
                <a:latin typeface="Century Schoolbook" panose="02040604050505020304" pitchFamily="18" charset="0"/>
              </a:rPr>
              <a:t>Prokázání využití výtěžku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400" b="1" dirty="0">
                <a:latin typeface="Century Schoolbook" panose="02040604050505020304" pitchFamily="18" charset="0"/>
              </a:rPr>
              <a:t>Povinnost prokázat </a:t>
            </a:r>
            <a:r>
              <a:rPr lang="cs-CZ" altLang="cs-CZ" sz="2400" dirty="0">
                <a:latin typeface="Century Schoolbook" panose="02040604050505020304" pitchFamily="18" charset="0"/>
              </a:rPr>
              <a:t>příslušnému krajskému úřadu, zda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a jakým způsobem byl využit čistý výtěžek sbírky, má na vyžádání příslušného krajského úřadu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i ten, v jehož prospěch byla sbírka konána</a:t>
            </a:r>
            <a:r>
              <a:rPr lang="cs-CZ" altLang="cs-CZ" sz="2400" dirty="0">
                <a:latin typeface="Century Schoolbook" panose="02040604050505020304" pitchFamily="18" charset="0"/>
              </a:rPr>
              <a:t>. 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41</a:t>
            </a:fld>
            <a:endParaRPr lang="cs-CZ"/>
          </a:p>
        </p:txBody>
      </p:sp>
      <p:pic>
        <p:nvPicPr>
          <p:cNvPr id="8" name="Obrázek 7" descr="Vyúčtování služeb pro SVJ už je tady! Jak na to? | Sousedé.cz">
            <a:extLst>
              <a:ext uri="{FF2B5EF4-FFF2-40B4-BE49-F238E27FC236}">
                <a16:creationId xmlns:a16="http://schemas.microsoft.com/office/drawing/2014/main" id="{3966D887-CDAB-A030-586C-C728B0F2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023870" cy="151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61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cs-CZ" altLang="cs-CZ" b="1" u="sng">
                <a:latin typeface="Century Schoolbook" panose="02040604050505020304" pitchFamily="18" charset="0"/>
              </a:rPr>
              <a:t>Účtování </a:t>
            </a:r>
            <a:r>
              <a:rPr lang="cs-CZ" altLang="cs-CZ" b="1" u="sng" dirty="0">
                <a:latin typeface="Century Schoolbook" panose="02040604050505020304" pitchFamily="18" charset="0"/>
              </a:rPr>
              <a:t>veřejné sbírky</a:t>
            </a:r>
            <a:br>
              <a:rPr lang="cs-CZ" altLang="cs-CZ" sz="2400" b="1" u="sng" dirty="0">
                <a:solidFill>
                  <a:srgbClr val="0000FF"/>
                </a:solidFill>
                <a:latin typeface="Century Schoolbook" panose="02040604050505020304" pitchFamily="18" charset="0"/>
              </a:rPr>
            </a:br>
            <a:br>
              <a:rPr lang="cs-CZ" altLang="cs-CZ" sz="2400" b="1" u="sng" dirty="0">
                <a:solidFill>
                  <a:srgbClr val="0000FF"/>
                </a:solidFill>
                <a:latin typeface="Century Schoolbook" panose="02040604050505020304" pitchFamily="18" charset="0"/>
              </a:rPr>
            </a:br>
            <a:r>
              <a:rPr lang="cs-CZ" altLang="cs-CZ" sz="2400" b="1" dirty="0">
                <a:latin typeface="Century Schoolbook" panose="02040604050505020304" pitchFamily="18" charset="0"/>
              </a:rPr>
              <a:t>Příjmy- ze všech forem, které jsou uvedené v oznámení o konání VS: bankovní účet, DMS, pokladničky apod.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+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Úroky</a:t>
            </a:r>
            <a:r>
              <a:rPr lang="cs-CZ" altLang="cs-CZ" sz="2400" b="1" u="sng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=</a:t>
            </a:r>
            <a:r>
              <a:rPr lang="cs-CZ" altLang="cs-CZ" sz="2400" b="1" u="sng" dirty="0">
                <a:latin typeface="Century Schoolbook" panose="02040604050505020304" pitchFamily="18" charset="0"/>
              </a:rPr>
              <a:t> </a:t>
            </a:r>
            <a:r>
              <a:rPr lang="cs-CZ" altLang="cs-CZ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HRUBÝ VÝTĚŽEK SBÍRKY  ( příjmy + úrok)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- </a:t>
            </a:r>
            <a:r>
              <a:rPr lang="cs-CZ" altLang="cs-CZ" sz="2400" b="1" dirty="0">
                <a:latin typeface="Century Schoolbook" panose="02040604050505020304" pitchFamily="18" charset="0"/>
              </a:rPr>
              <a:t>Náklady (podle § 23 odst. 2 zák. č. 117/2001 Sb.,) tj. maximálně  </a:t>
            </a: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5% z hrubého výtěžku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=</a:t>
            </a:r>
            <a:r>
              <a:rPr lang="cs-CZ" altLang="cs-CZ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 ČISTÝ VÝTĚŽEK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2400" b="1" dirty="0">
                <a:latin typeface="Century Schoolbook" panose="02040604050505020304" pitchFamily="18" charset="0"/>
              </a:rPr>
              <a:t>Čistý výtěžek + (zůstatek z předchozího vyúčtování) = příjmy celkem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-</a:t>
            </a:r>
            <a:r>
              <a:rPr lang="cs-CZ" altLang="cs-CZ" sz="2400" b="1" dirty="0">
                <a:latin typeface="Century Schoolbook" panose="02040604050505020304" pitchFamily="18" charset="0"/>
              </a:rPr>
              <a:t> využití (faktury, daňové doklady)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sz="32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=</a:t>
            </a:r>
            <a:r>
              <a:rPr lang="cs-CZ" altLang="cs-CZ" sz="24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sz="28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Konečný zůstatek</a:t>
            </a:r>
            <a:endParaRPr lang="cs-CZ" altLang="cs-CZ" sz="2800" b="1" dirty="0">
              <a:solidFill>
                <a:schemeClr val="hlink"/>
              </a:solidFill>
              <a:latin typeface="Century Schoolbook" panose="020406040505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600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42</a:t>
            </a:fld>
            <a:endParaRPr lang="cs-CZ"/>
          </a:p>
        </p:txBody>
      </p:sp>
      <p:pic>
        <p:nvPicPr>
          <p:cNvPr id="7" name="Obrázek 6" descr="EU launches first green bond with record size and demand | Arab News">
            <a:extLst>
              <a:ext uri="{FF2B5EF4-FFF2-40B4-BE49-F238E27FC236}">
                <a16:creationId xmlns:a16="http://schemas.microsoft.com/office/drawing/2014/main" id="{DC8468E1-41BD-CB79-2213-203052E8B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9956"/>
            <a:ext cx="1486535" cy="96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27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6048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K tomu dodat kopie bankovního účtu, který je zřízen pouze pro účely veřejné sbírky (</a:t>
            </a:r>
            <a:r>
              <a:rPr lang="cs-CZ" altLang="cs-CZ" sz="2400" i="1" dirty="0">
                <a:latin typeface="Century Schoolbook" panose="02040604050505020304" pitchFamily="18" charset="0"/>
              </a:rPr>
              <a:t>za dané účetní období</a:t>
            </a:r>
            <a:r>
              <a:rPr lang="cs-CZ" altLang="cs-CZ" sz="2400" dirty="0">
                <a:latin typeface="Century Schoolbook" panose="02040604050505020304" pitchFamily="18" charset="0"/>
              </a:rPr>
              <a:t>), veškeré výdajové pokladní doklady, faktury hrazené v souladu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s vypsaným účelem, v případě pokladniček protokoly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o zapečetění a rozpečetění se zákonnými údaji, přehledy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a evidenci prodaných předmětů, vstupenek. Veškeré finanční prostředky musí projít bankovním účtem VS (kromě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2 výjimek). Po ukončení sbírky dodat kopii o zrušení bankovního účtu zřízeného pro konání veřejné sbírky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a prokázání nulového zůstatku.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400" dirty="0">
                <a:latin typeface="Century Schoolbook" panose="02040604050505020304" pitchFamily="18" charset="0"/>
              </a:rPr>
              <a:t>Dále v průběžném vyúčtování sdělit zda jste využili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(dle oznámení VS) všechny oznámené formy konání VS, zda jste využili možnost čerpání </a:t>
            </a: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5% nákladů z hrubého</a:t>
            </a:r>
            <a:b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</a:b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výtěžku</a:t>
            </a:r>
            <a:r>
              <a:rPr lang="cs-CZ" altLang="cs-CZ" sz="2400" dirty="0">
                <a:latin typeface="Century Schoolbook" panose="02040604050505020304" pitchFamily="18" charset="0"/>
              </a:rPr>
              <a:t>, popřípadě vyúčtovat      doložit čerpání.	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endParaRPr lang="cs-CZ" altLang="cs-CZ" sz="2400" dirty="0">
              <a:latin typeface="Century Schoolbook" panose="020406040505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O čerpání 5% nákladů z hrubého výtěžku vede právnická osoba evidenci, která je součástí vyúčtování. </a:t>
            </a:r>
            <a:r>
              <a:rPr lang="cs-CZ" altLang="cs-CZ" sz="2400" b="1" i="1" dirty="0">
                <a:latin typeface="Century Schoolbook" panose="02040604050505020304" pitchFamily="18" charset="0"/>
              </a:rPr>
              <a:t>(kromě poplatků z bankovního účtu – ty jsou zřejmé z výpisu) </a:t>
            </a: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43</a:t>
            </a:fld>
            <a:endParaRPr lang="cs-CZ"/>
          </a:p>
        </p:txBody>
      </p:sp>
      <p:pic>
        <p:nvPicPr>
          <p:cNvPr id="7" name="Obrázek 6" descr="Ostatní provozní náklady (Výkaz zisku nebo ztráty»Střední banky) -  ekonomika ČNB | Kurzy.cz">
            <a:extLst>
              <a:ext uri="{FF2B5EF4-FFF2-40B4-BE49-F238E27FC236}">
                <a16:creationId xmlns:a16="http://schemas.microsoft.com/office/drawing/2014/main" id="{8FF4CB1E-B6BE-7B92-449C-DFB512E49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3263"/>
            <a:ext cx="1511935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8D202CD-DF9F-A572-6511-5F40CA4A960B}"/>
              </a:ext>
            </a:extLst>
          </p:cNvPr>
          <p:cNvSpPr/>
          <p:nvPr/>
        </p:nvSpPr>
        <p:spPr>
          <a:xfrm>
            <a:off x="5231691" y="4149080"/>
            <a:ext cx="396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109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931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cs-CZ" sz="7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82296" indent="0" algn="ctr">
              <a:buNone/>
            </a:pPr>
            <a:r>
              <a:rPr lang="cs-CZ" sz="7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PŘESTUPKY</a:t>
            </a:r>
          </a:p>
          <a:p>
            <a:pPr marL="82296" indent="0" algn="ctr">
              <a:buNone/>
            </a:pPr>
            <a:endParaRPr lang="cs-CZ" sz="72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44</a:t>
            </a:fld>
            <a:endParaRPr lang="cs-CZ"/>
          </a:p>
        </p:txBody>
      </p:sp>
      <p:pic>
        <p:nvPicPr>
          <p:cNvPr id="11" name="Obrázek 10" descr="Přestupky a oprávněná úřední osoba - novinky">
            <a:extLst>
              <a:ext uri="{FF2B5EF4-FFF2-40B4-BE49-F238E27FC236}">
                <a16:creationId xmlns:a16="http://schemas.microsoft.com/office/drawing/2014/main" id="{54DC795F-5325-34EE-EE0A-735E3A653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996952"/>
            <a:ext cx="3524250" cy="264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3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45</a:t>
            </a:fld>
            <a:endParaRPr lang="cs-CZ"/>
          </a:p>
        </p:txBody>
      </p:sp>
      <p:pic>
        <p:nvPicPr>
          <p:cNvPr id="3" name="Picture 2" descr="Co je to fyzická osoba | hobbytec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9000"/>
            <a:ext cx="432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06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891336" cy="6480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Fyzická osoba, v jejíž prospěch byla sbírka konána</a:t>
            </a:r>
            <a:r>
              <a:rPr lang="cs-CZ" sz="2400" b="1" dirty="0">
                <a:latin typeface="Century Schoolbook" panose="02040604050505020304" pitchFamily="18" charset="0"/>
              </a:rPr>
              <a:t>, </a:t>
            </a:r>
            <a:br>
              <a:rPr lang="cs-CZ" sz="2400" b="1" dirty="0">
                <a:latin typeface="Century Schoolbook" panose="02040604050505020304" pitchFamily="18" charset="0"/>
              </a:rPr>
            </a:br>
            <a:r>
              <a:rPr lang="cs-CZ" sz="2400" b="1" dirty="0">
                <a:latin typeface="Century Schoolbook" panose="02040604050505020304" pitchFamily="18" charset="0"/>
              </a:rPr>
              <a:t>se dopustí přestupku tím, že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a)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nevyužije</a:t>
            </a:r>
            <a:r>
              <a:rPr lang="cs-CZ" sz="2400" b="1" dirty="0">
                <a:latin typeface="Century Schoolbook" panose="02040604050505020304" pitchFamily="18" charset="0"/>
              </a:rPr>
              <a:t> výtěžek sbírky, který obdržela, ke stanovenému účelu sbírky</a:t>
            </a:r>
          </a:p>
          <a:p>
            <a:pPr marL="82296" indent="0">
              <a:buNone/>
            </a:pP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b)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neprokáže</a:t>
            </a:r>
            <a:r>
              <a:rPr lang="cs-CZ" sz="2400" b="1" dirty="0">
                <a:latin typeface="Century Schoolbook" panose="02040604050505020304" pitchFamily="18" charset="0"/>
              </a:rPr>
              <a:t>, zda a jakým způsobem byl využit čistý výtěžek sbírky.</a:t>
            </a:r>
            <a:br>
              <a:rPr lang="cs-CZ" sz="2400" b="1" dirty="0">
                <a:latin typeface="Century Schoolbook" panose="02040604050505020304" pitchFamily="18" charset="0"/>
              </a:rPr>
            </a:br>
            <a:br>
              <a:rPr lang="cs-CZ" sz="2400" b="1" dirty="0">
                <a:latin typeface="Century Schoolbook" panose="02040604050505020304" pitchFamily="18" charset="0"/>
              </a:rPr>
            </a:br>
            <a:r>
              <a:rPr lang="cs-CZ" sz="2400" b="1" dirty="0">
                <a:latin typeface="Century Schoolbook" panose="02040604050505020304" pitchFamily="18" charset="0"/>
              </a:rPr>
              <a:t>Pokuta až do výše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</a:t>
            </a:r>
          </a:p>
          <a:p>
            <a:pPr marL="82296" indent="0">
              <a:buNone/>
            </a:pPr>
            <a:endParaRPr lang="cs-CZ" sz="2400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Fyzická osoba pověřená prováděním sbírky </a:t>
            </a:r>
            <a:r>
              <a:rPr lang="cs-CZ" sz="2400" b="1" dirty="0">
                <a:latin typeface="Century Schoolbook" panose="02040604050505020304" pitchFamily="18" charset="0"/>
              </a:rPr>
              <a:t>se dopustí přestupku tím, že se na vyžádání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neprokáže</a:t>
            </a:r>
            <a:r>
              <a:rPr lang="cs-CZ" sz="2400" b="1" dirty="0">
                <a:latin typeface="Century Schoolbook" panose="02040604050505020304" pitchFamily="18" charset="0"/>
              </a:rPr>
              <a:t> kopií osvědčení.</a:t>
            </a:r>
            <a:br>
              <a:rPr lang="cs-CZ" sz="2400" b="1" dirty="0">
                <a:latin typeface="Century Schoolbook" panose="02040604050505020304" pitchFamily="18" charset="0"/>
              </a:rPr>
            </a:br>
            <a:endParaRPr lang="cs-CZ" sz="2400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Pokuta až do výše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10.000,- Kč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72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47</a:t>
            </a:fld>
            <a:endParaRPr lang="cs-CZ"/>
          </a:p>
        </p:txBody>
      </p:sp>
      <p:pic>
        <p:nvPicPr>
          <p:cNvPr id="3" name="Picture 4" descr="Kdo je to Právnická osoba? Co znamená slovo, jaký má význam?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560867"/>
            <a:ext cx="432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01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931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Právnická osoba se dopustí přestupku tím, že: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koná sbírku bez oznámení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nesplní oznamovací povinnost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zahájí propagaci nebo konání sbírky v rozporu se zákonem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pokračuje v provádění sbírky po dni, kterým sbírka končí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neoznámí v zákonné lhůtě ukončení sbírky na dobu neurčitou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nepředloží sběrací listiny k ověření jejich počtu a náležitostí a nezajistí, aby fyzické osoby jako přispěvatelé ve sběrací listině vyznačily poskytnutý příspěvek a podepsaly se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nesplní některou z povinností při konání sbírky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s pokladničkami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320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593160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nevyvěsí v prostoru, kde se prodávají předměty, v jejichž ceně je zahrnut příspěvek na sbírku oznámení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s informacemi o sbírce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nevede evidenci o prodeji předmětů určených k prodeji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neuvede výši příspěvku a pořadové číslo na vstupenkách na veřejné kulturní nebo sportovní vystoupení nebo jiné všeobecně přístupné akce pořádané za účelem získání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příspěvku nebo nevyvěsí u vchodu do prostoru, kde se vystoupení nebo akce koná, oznámení anebo údaje obsažené v tomto oznámení neuvede na veřejných oznámeních o konání vystoupení nebo akce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nevede evidenci o vstupenkách určených k prodeji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pověří prováděním sbírky FO mladší 15 let, či FO, která není plně svéprávná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100.000,- Kč </a:t>
            </a:r>
          </a:p>
          <a:p>
            <a:pPr marL="82296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02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38C0F-DD02-F70C-0711-E485FE35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6524"/>
            <a:ext cx="8712968" cy="6532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latin typeface="Century Schoolbook" panose="02040604050505020304" pitchFamily="18" charset="0"/>
              </a:rPr>
              <a:t>Negativní definice veřejné sbírky: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shromažďování finančních prostředků, které konají </a:t>
            </a:r>
            <a:r>
              <a:rPr lang="cs-CZ" altLang="cs-CZ" b="1" dirty="0">
                <a:latin typeface="Century Schoolbook" panose="02040604050505020304" pitchFamily="18" charset="0"/>
                <a:cs typeface="Tahoma" pitchFamily="34" charset="0"/>
              </a:rPr>
              <a:t>politické strany nebo politická hnutí, spolky, společnosti, svazy, hnutí, odborové organizace</a:t>
            </a: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, registrované podle zvláštních právních předpisů </a:t>
            </a:r>
            <a:r>
              <a:rPr lang="cs-CZ" altLang="cs-CZ" b="1" i="1" dirty="0">
                <a:latin typeface="Century Schoolbook" panose="02040604050505020304" pitchFamily="18" charset="0"/>
                <a:cs typeface="Tahoma" pitchFamily="34" charset="0"/>
              </a:rPr>
              <a:t>mezi svými členy za účelem dosažení prostředků k plnění svých úkolů</a:t>
            </a: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,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dirty="0">
              <a:latin typeface="Century Schoolbook" panose="02040604050505020304" pitchFamily="18" charset="0"/>
              <a:cs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shromažďování finančních prostředků církvemi</a:t>
            </a:r>
            <a:b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a náboženskými společnostmi, registrovanými podle zvláštního právního předpisu k církevním</a:t>
            </a:r>
            <a:b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dirty="0">
                <a:latin typeface="Century Schoolbook" panose="02040604050505020304" pitchFamily="18" charset="0"/>
                <a:cs typeface="Tahoma" pitchFamily="34" charset="0"/>
              </a:rPr>
              <a:t>a náboženským účelům, </a:t>
            </a:r>
            <a:r>
              <a:rPr lang="cs-CZ" altLang="cs-CZ" b="1" i="1" dirty="0">
                <a:latin typeface="Century Schoolbook" panose="02040604050505020304" pitchFamily="18" charset="0"/>
                <a:cs typeface="Tahoma" pitchFamily="34" charset="0"/>
              </a:rPr>
              <a:t>pokud se koná</a:t>
            </a:r>
            <a:br>
              <a:rPr lang="cs-CZ" altLang="cs-CZ" b="1" i="1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cs-CZ" altLang="cs-CZ" b="1" i="1" dirty="0">
                <a:latin typeface="Century Schoolbook" panose="02040604050505020304" pitchFamily="18" charset="0"/>
                <a:cs typeface="Tahoma" pitchFamily="34" charset="0"/>
              </a:rPr>
              <a:t>v kostelech, modlitebnách a jiných místech určených k provádění náboženských úkonů, bohoslužeb a obřadů.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C20CE-CB91-EE3D-3F2D-DA88AF2E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 descr="Bez sebedůležitosti | článek - interim manager Jiří Jemelka, btci.cz">
            <a:extLst>
              <a:ext uri="{FF2B5EF4-FFF2-40B4-BE49-F238E27FC236}">
                <a16:creationId xmlns:a16="http://schemas.microsoft.com/office/drawing/2014/main" id="{5616ECD9-F619-8AFB-DB51-56B3DA00F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48" y="136524"/>
            <a:ext cx="669290" cy="53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37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070848" cy="64807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latin typeface="Century Schoolbook" panose="02040604050505020304" pitchFamily="18" charset="0"/>
              </a:rPr>
              <a:t>koná sbírku sběracími listinami nebo prodejem předmětů nebo vstupenek v MHD a v jiných veřejně přístupných prostorách (pokud s tím předem nesouhlasil provozovatel či majitel)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50.000,- Kč</a:t>
            </a:r>
          </a:p>
          <a:p>
            <a:pPr algn="just"/>
            <a:r>
              <a:rPr lang="cs-CZ" dirty="0">
                <a:latin typeface="Century Schoolbook" panose="02040604050505020304" pitchFamily="18" charset="0"/>
              </a:rPr>
              <a:t>poskytne nebo zveřejní údaje o osobách, které poskytly příspěvek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pokračuje v konání sbírky po změně jejího účelu v rozporu se zákonem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500.000,- Kč </a:t>
            </a:r>
          </a:p>
          <a:p>
            <a:pPr algn="just"/>
            <a:r>
              <a:rPr lang="cs-CZ" dirty="0">
                <a:latin typeface="Century Schoolbook" panose="02040604050505020304" pitchFamily="18" charset="0"/>
              </a:rPr>
              <a:t>nesplní některou ze zákonných povinností při zániku účelu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dirty="0">
                <a:latin typeface="Century Schoolbook" panose="02040604050505020304" pitchFamily="18" charset="0"/>
              </a:rPr>
              <a:t>koná sbírku přesto, že bylo rozhodnuto o tom, že sbírku konat nelze, nebo o tom, že její konání je dočasně zastaveno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dirty="0">
                <a:latin typeface="Century Schoolbook" panose="02040604050505020304" pitchFamily="18" charset="0"/>
              </a:rPr>
              <a:t>nezveřejní rozhodnutí o tom, že sbírku nelze konat, nebo 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o tom, že konání sbírky je dočasně zastaveno, anebo 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o způsobu zveřejnění těchto rozhodnutí neinformuje příslušný krajský úřad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dirty="0">
                <a:latin typeface="Century Schoolbook" panose="02040604050505020304" pitchFamily="18" charset="0"/>
              </a:rPr>
              <a:t>využije příspěvky získané sbírkou, konanou bez oznámení,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v rozporu s rozhodnutím příslušného krajského úřadu </a:t>
            </a:r>
            <a:r>
              <a:rPr lang="cs-CZ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21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639AD-3BF9-C194-D5DB-CD65B1BBF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532836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nezřídí pro sbírku zvláštní bankovní účet, nebo na tento účet nepřevede hrubý výtěžek sbírky anebo neúčtuje 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o nákladech, výnosech, aktivech a pasivech jednotlivých sbírek tak, aby prokázala soulad účetních záznamů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s vyúčtováním sbírky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použije na úhradu nákladů spojených s konáním sbírky více jak 5 % hrubého výtěžku sbírky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nevyužije čistý výtěžek sbírky výhradně ke stanovenému účelu sbírky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nepředloží průběžné vyúčtování sbírky včas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nepředloží celkové vyúčtování sbírky včas nebo nesplní některou ze zákonných povinností při celkovém vyúčtování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100.000,- Kč</a:t>
            </a:r>
          </a:p>
          <a:p>
            <a:pPr algn="just"/>
            <a:r>
              <a:rPr lang="cs-CZ" sz="2400" dirty="0">
                <a:latin typeface="Century Schoolbook" panose="02040604050505020304" pitchFamily="18" charset="0"/>
              </a:rPr>
              <a:t>neseznámí veřejnost s konečným vyúčtováním sbírky</a:t>
            </a:r>
            <a:br>
              <a:rPr lang="cs-CZ" sz="2400" dirty="0">
                <a:latin typeface="Century Schoolbook" panose="02040604050505020304" pitchFamily="18" charset="0"/>
              </a:rPr>
            </a:br>
            <a:r>
              <a:rPr lang="cs-CZ" sz="2400" dirty="0">
                <a:latin typeface="Century Schoolbook" panose="02040604050505020304" pitchFamily="18" charset="0"/>
              </a:rPr>
              <a:t>a jejím využitím </a:t>
            </a:r>
            <a:r>
              <a:rPr lang="cs-CZ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300.000,- Kč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6239E-D763-1E03-1B56-B7AB8092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51</a:t>
            </a:fld>
            <a:endParaRPr lang="cs-CZ"/>
          </a:p>
        </p:txBody>
      </p:sp>
      <p:pic>
        <p:nvPicPr>
          <p:cNvPr id="5" name="Obrázek 4" descr="VÁDEMÉKUM KE ZKOUŠCE ODBORNÉ ZPŮSOBILOSTI K PŘESTUPKŮM">
            <a:extLst>
              <a:ext uri="{FF2B5EF4-FFF2-40B4-BE49-F238E27FC236}">
                <a16:creationId xmlns:a16="http://schemas.microsoft.com/office/drawing/2014/main" id="{2001E488-2392-ACC0-8659-ED9A53D2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5" y="5700713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338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cs-CZ" sz="2400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Na níže uvedeném odkaze MV je možné se podrobně informovat o jednotlivých veřejných sbírkách, které probíhají na celém území ČR.</a:t>
            </a:r>
          </a:p>
          <a:p>
            <a:pPr marL="82296" indent="0">
              <a:buNone/>
            </a:pPr>
            <a:r>
              <a:rPr lang="cs-CZ" sz="2800" b="1" dirty="0">
                <a:solidFill>
                  <a:srgbClr val="F42CDC"/>
                </a:solidFill>
                <a:latin typeface="Century Schoolbook" panose="02040604050505020304" pitchFamily="18" charset="0"/>
                <a:hlinkClick r:id="rId2"/>
              </a:rPr>
              <a:t>https://aplikace.mvcr.cz/seznam-verejnych-sbirek/Detail.aspx?id=4060</a:t>
            </a:r>
            <a:endParaRPr lang="cs-CZ" sz="2800" b="1" dirty="0">
              <a:solidFill>
                <a:srgbClr val="F42CDC"/>
              </a:solidFill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sz="2400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r>
              <a:rPr lang="cs-CZ" sz="2400" b="1" dirty="0">
                <a:latin typeface="Century Schoolbook" panose="02040604050505020304" pitchFamily="18" charset="0"/>
              </a:rPr>
              <a:t>Seznam probíhajících veřejných sbírek na území Libereckého kraje</a:t>
            </a:r>
          </a:p>
          <a:p>
            <a:pPr marL="82296" indent="0">
              <a:buNone/>
            </a:pPr>
            <a:r>
              <a:rPr lang="cs-CZ" sz="2800" b="1" dirty="0">
                <a:solidFill>
                  <a:srgbClr val="F42CDC"/>
                </a:solidFill>
                <a:latin typeface="Century Schoolbook" panose="02040604050505020304" pitchFamily="18" charset="0"/>
                <a:hlinkClick r:id="rId3" action="ppaction://hlinksldjump"/>
              </a:rPr>
              <a:t>Seznam probíhajících veřejných sbírek na území Libereckého kraje</a:t>
            </a:r>
            <a:endParaRPr lang="cs-CZ" sz="2800" b="1" dirty="0">
              <a:solidFill>
                <a:srgbClr val="F42CD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1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655272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0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latin typeface="Century Schoolbook" panose="02040604050505020304" pitchFamily="18" charset="0"/>
                <a:cs typeface="Tahoma" panose="020B0604030504040204" pitchFamily="34" charset="0"/>
              </a:rPr>
              <a:t>Děkuji za pozornost a přeji všem prima pohodový den </a:t>
            </a:r>
            <a:br>
              <a:rPr lang="cs-CZ" altLang="cs-CZ" sz="2400" b="1" dirty="0">
                <a:latin typeface="Century Schoolbook" panose="02040604050505020304" pitchFamily="18" charset="0"/>
                <a:cs typeface="Tahoma" panose="020B0604030504040204" pitchFamily="34" charset="0"/>
              </a:rPr>
            </a:b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Diana Pospíšilová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latin typeface="Century Schoolbook" panose="02040604050505020304" pitchFamily="18" charset="0"/>
              </a:rPr>
              <a:t>485 226 320, 739 541 638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0000FF"/>
                </a:solidFill>
                <a:latin typeface="Century Schoolbook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diana.pospisilova@kraj-lbc.cz</a:t>
            </a:r>
            <a:endParaRPr lang="cs-CZ" altLang="cs-CZ" sz="2400" b="1" dirty="0">
              <a:solidFill>
                <a:srgbClr val="0000FF"/>
              </a:solidFill>
              <a:latin typeface="Century Schoolbook" panose="020406040505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Century Schoolbook" panose="02040604050505020304" pitchFamily="18" charset="0"/>
            </a:endParaRP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53</a:t>
            </a:fld>
            <a:endParaRPr lang="cs-CZ"/>
          </a:p>
        </p:txBody>
      </p:sp>
      <p:pic>
        <p:nvPicPr>
          <p:cNvPr id="7" name="Obrázek 6" descr="Obsah obrázku pes, hnědá, savci, opálení&#10;&#10;Popis byl vytvořen automaticky">
            <a:extLst>
              <a:ext uri="{FF2B5EF4-FFF2-40B4-BE49-F238E27FC236}">
                <a16:creationId xmlns:a16="http://schemas.microsoft.com/office/drawing/2014/main" id="{674E49B0-2A31-1C64-354F-F3863161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37" y="1484784"/>
            <a:ext cx="2422525" cy="3599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85F60-7A8E-78DC-C3F6-6ADC0026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12968" cy="65849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Sbírku </a:t>
            </a:r>
            <a:r>
              <a:rPr lang="cs-CZ" b="1" dirty="0">
                <a:latin typeface="Century Schoolbook" panose="02040604050505020304" pitchFamily="18" charset="0"/>
              </a:rPr>
              <a:t>není</a:t>
            </a:r>
            <a:r>
              <a:rPr lang="cs-CZ" dirty="0">
                <a:latin typeface="Century Schoolbook" panose="02040604050505020304" pitchFamily="18" charset="0"/>
              </a:rPr>
              <a:t> možné pořádat k účelu, který je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v rozporu s bezpečností státu, ochranou veřejného pořádku, ochranou majetku nebo ochranou práv</a:t>
            </a:r>
            <a:br>
              <a:rPr lang="cs-CZ" dirty="0">
                <a:latin typeface="Century Schoolbook" panose="02040604050505020304" pitchFamily="18" charset="0"/>
              </a:rPr>
            </a:br>
            <a:r>
              <a:rPr lang="cs-CZ" dirty="0">
                <a:latin typeface="Century Schoolbook" panose="02040604050505020304" pitchFamily="18" charset="0"/>
              </a:rPr>
              <a:t>a svobod druhých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dirty="0"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Sbírku lze konat na dobu </a:t>
            </a:r>
            <a:r>
              <a:rPr lang="cs-CZ" b="1" dirty="0">
                <a:latin typeface="Century Schoolbook" panose="02040604050505020304" pitchFamily="18" charset="0"/>
              </a:rPr>
              <a:t>určitou </a:t>
            </a:r>
            <a:r>
              <a:rPr lang="cs-CZ" dirty="0">
                <a:latin typeface="Century Schoolbook" panose="02040604050505020304" pitchFamily="18" charset="0"/>
              </a:rPr>
              <a:t>nebo na dobu </a:t>
            </a:r>
            <a:r>
              <a:rPr lang="cs-CZ" b="1" dirty="0">
                <a:latin typeface="Century Schoolbook" panose="02040604050505020304" pitchFamily="18" charset="0"/>
              </a:rPr>
              <a:t>neurčitou</a:t>
            </a:r>
            <a:r>
              <a:rPr lang="cs-CZ" dirty="0">
                <a:latin typeface="Century Schoolbook" panose="02040604050505020304" pitchFamily="18" charset="0"/>
              </a:rPr>
              <a:t>. Sbírku na dobu určitou lze konat nejdéle po dobu 3 let ode dne oznámení sbírky.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06671B-D1DD-AB84-9A8C-F0939A70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 descr="Ať už prodáte či ne – je to ok | článek | obchodní strategie - interim  manager Jiří Jemelka, btci.cz">
            <a:extLst>
              <a:ext uri="{FF2B5EF4-FFF2-40B4-BE49-F238E27FC236}">
                <a16:creationId xmlns:a16="http://schemas.microsoft.com/office/drawing/2014/main" id="{9C2B500C-01EC-12C0-5086-9FE2D0FB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16" y="3917479"/>
            <a:ext cx="3069359" cy="24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6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D935-03A6-BDDA-0528-61439A02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6524"/>
            <a:ext cx="8568952" cy="6584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>
              <a:effectLst/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cs-CZ" sz="6000" b="1" dirty="0">
                <a:effectLst/>
                <a:latin typeface="Century Schoolbook" panose="02040604050505020304" pitchFamily="18" charset="0"/>
              </a:rPr>
              <a:t>Nejdůležitější je</a:t>
            </a:r>
            <a:br>
              <a:rPr lang="cs-CZ" sz="6000" b="1" dirty="0">
                <a:effectLst/>
                <a:latin typeface="Century Schoolbook" panose="02040604050505020304" pitchFamily="18" charset="0"/>
              </a:rPr>
            </a:br>
            <a:r>
              <a:rPr lang="cs-CZ" sz="6000" b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 ÚČEL </a:t>
            </a:r>
            <a:r>
              <a:rPr lang="cs-CZ" sz="6000" b="1" dirty="0">
                <a:effectLst/>
                <a:latin typeface="Century Schoolbook" panose="02040604050505020304" pitchFamily="18" charset="0"/>
              </a:rPr>
              <a:t>veřejné sbírky</a:t>
            </a:r>
            <a:r>
              <a:rPr lang="cs-CZ" sz="6000" dirty="0">
                <a:effectLst/>
                <a:latin typeface="Century Schoolbook" panose="02040604050505020304" pitchFamily="18" charset="0"/>
              </a:rPr>
              <a:t>.</a:t>
            </a:r>
            <a:br>
              <a:rPr lang="cs-CZ" sz="6000" dirty="0">
                <a:effectLst/>
                <a:latin typeface="Century Schoolbook" panose="02040604050505020304" pitchFamily="18" charset="0"/>
              </a:rPr>
            </a:br>
            <a:r>
              <a:rPr lang="cs-CZ" sz="6000" i="1" dirty="0">
                <a:effectLst/>
                <a:latin typeface="Century Schoolbook" panose="02040604050505020304" pitchFamily="18" charset="0"/>
              </a:rPr>
              <a:t>(na co se použije výtěžek)</a:t>
            </a:r>
            <a:endParaRPr lang="cs-CZ" sz="6000" dirty="0"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EEFBEB-FA86-36D2-EA30-38CB016A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5A00C9-CAA2-B49E-DCED-AFFE641A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45" y="4067175"/>
            <a:ext cx="163830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23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1ABC08-0086-0CF3-9151-3C2523CD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8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A096E1-07EC-8FF1-3D18-22C3D4EB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b="1" u="sng" dirty="0">
                <a:latin typeface="Century Schoolbook" panose="02040604050505020304" pitchFamily="18" charset="0"/>
                <a:cs typeface="Arial" charset="0"/>
              </a:rPr>
              <a:t>Široký (neurčitý) účel veřejné sbírky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s-CZ" altLang="cs-CZ" u="sng" dirty="0">
              <a:latin typeface="Century Schoolbook" panose="02040604050505020304" pitchFamily="18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čím širší účel, tím menší průhlednost veřejné</a:t>
            </a:r>
            <a:br>
              <a:rPr lang="cs-CZ" altLang="cs-CZ" dirty="0">
                <a:latin typeface="Century Schoolbook" panose="02040604050505020304" pitchFamily="18" charset="0"/>
                <a:cs typeface="Arial" charset="0"/>
              </a:rPr>
            </a:b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 sbírky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nedůvěra přispěvatelů ke sbírce jako takové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neurčitý i široký účel nesplňuje definici veřejné</a:t>
            </a:r>
            <a:br>
              <a:rPr lang="cs-CZ" altLang="cs-CZ" dirty="0">
                <a:latin typeface="Century Schoolbook" panose="02040604050505020304" pitchFamily="18" charset="0"/>
                <a:cs typeface="Arial" charset="0"/>
              </a:rPr>
            </a:b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 sbírky     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(nejedná se o </a:t>
            </a:r>
            <a:r>
              <a:rPr lang="cs-CZ" altLang="cs-CZ" b="1" u="sng" dirty="0">
                <a:latin typeface="Century Schoolbook" panose="02040604050505020304" pitchFamily="18" charset="0"/>
                <a:cs typeface="Arial" charset="0"/>
              </a:rPr>
              <a:t>předem</a:t>
            </a:r>
            <a:r>
              <a:rPr lang="cs-CZ" altLang="cs-CZ" dirty="0">
                <a:latin typeface="Century Schoolbook" panose="02040604050505020304" pitchFamily="18" charset="0"/>
                <a:cs typeface="Arial" charset="0"/>
              </a:rPr>
              <a:t> jasně stanovený účel sbírky)</a:t>
            </a:r>
            <a:endParaRPr lang="cs-CZ" dirty="0"/>
          </a:p>
        </p:txBody>
      </p:sp>
      <p:pic>
        <p:nvPicPr>
          <p:cNvPr id="9" name="Obrázek 8" descr="Young Business Man Covering Face with Medical Mask and Pointing Finger Up  Symbol. Trendy Person Wearing Facial Hygienic Surgical Stock Vector -  Illustration of corona, finger: 178919834">
            <a:extLst>
              <a:ext uri="{FF2B5EF4-FFF2-40B4-BE49-F238E27FC236}">
                <a16:creationId xmlns:a16="http://schemas.microsoft.com/office/drawing/2014/main" id="{FFE6BA86-E5DF-DE45-AEBC-A52568AE5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1980504" cy="23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9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791D7-16DB-4F0E-33C5-F4DE7461D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6524"/>
            <a:ext cx="8784976" cy="6584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>
                <a:latin typeface="Century Schoolbook" panose="02040604050505020304" pitchFamily="18" charset="0"/>
              </a:rPr>
              <a:t>Účel – příklady: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entury Schoolbook" panose="02040604050505020304" pitchFamily="18" charset="0"/>
              </a:rPr>
              <a:t>Na pomoc zvířatům 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ne, moc obecné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entury Schoolbook" panose="02040604050505020304" pitchFamily="18" charset="0"/>
              </a:rPr>
              <a:t>Na pomoc zvířatům v útulcích 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ne, moc obecné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entury Schoolbook" panose="02040604050505020304" pitchFamily="18" charset="0"/>
              </a:rPr>
              <a:t>Na pomoc zvířatům v útulku „Naděje“ 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ne, moc obecné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Na humanitární a rozvojovou pomoc chudým lidem 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r>
              <a:rPr lang="cs-CZ" altLang="cs-CZ" sz="2400" dirty="0">
                <a:latin typeface="Century Schoolbook" panose="02040604050505020304" pitchFamily="18" charset="0"/>
              </a:rPr>
              <a:t>v zahraničí </a:t>
            </a:r>
            <a:r>
              <a:rPr lang="cs-CZ" sz="2400" dirty="0">
                <a:latin typeface="Century Schoolbook" panose="02040604050505020304" pitchFamily="18" charset="0"/>
              </a:rPr>
              <a:t>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ne, moc obecné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Financování projektu Záchranná tlapka</a:t>
            </a:r>
            <a:r>
              <a:rPr lang="cs-CZ" sz="2400" dirty="0">
                <a:latin typeface="Century Schoolbook" panose="02040604050505020304" pitchFamily="18" charset="0"/>
              </a:rPr>
              <a:t>– </a:t>
            </a:r>
            <a:r>
              <a:rPr 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ne, moc obecné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Restaurátorská výmalba interiéru a stavební práce s tím spojené v kostele sv. Jana v ….. -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Získání finančních prostředků na záchranu historických varhan ( renovace, rekonstrukce ) -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</a:t>
            </a:r>
            <a:r>
              <a:rPr lang="cs-CZ" altLang="cs-CZ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Pomoc opuštěným zvířatům – veterinární péče, nákup krmiva, chovatelských potřeb, odchytových pomůcek, čipů a dezinfekčních prostředků –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entury Schoolbook" panose="02040604050505020304" pitchFamily="18" charset="0"/>
              </a:rPr>
              <a:t>Pořízení a nákup potřeb, služeb pro sluchově postižené občany: pořízení kvalitních sluchadel, příspěvky na nákup baterií do sluchadel – </a:t>
            </a:r>
            <a:r>
              <a:rPr lang="cs-CZ" altLang="cs-CZ" sz="24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ano</a:t>
            </a:r>
            <a:r>
              <a:rPr lang="cs-CZ" altLang="cs-CZ" sz="24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	</a:t>
            </a:r>
            <a:br>
              <a:rPr lang="cs-CZ" altLang="cs-CZ" sz="2400" dirty="0">
                <a:latin typeface="Century Schoolbook" panose="02040604050505020304" pitchFamily="18" charset="0"/>
              </a:rPr>
            </a:br>
            <a:endParaRPr lang="cs-CZ" sz="24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81995F-0585-51ED-B2F8-C2461E16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49B8-BF5E-48E7-B0F1-2A469697E0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3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5920</TotalTime>
  <Words>4575</Words>
  <Application>Microsoft Office PowerPoint</Application>
  <PresentationFormat>Předvádění na obrazovce (4:3)</PresentationFormat>
  <Paragraphs>355</Paragraphs>
  <Slides>53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3" baseType="lpstr">
      <vt:lpstr>Arial</vt:lpstr>
      <vt:lpstr>Bookman Old Style</vt:lpstr>
      <vt:lpstr>Calibri</vt:lpstr>
      <vt:lpstr>Calibri Light</vt:lpstr>
      <vt:lpstr>Century Schoolbook</vt:lpstr>
      <vt:lpstr>Segoe UI Emoji</vt:lpstr>
      <vt:lpstr>Tahoma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Čistý výtěžek sbírky musí právnická osoba nebo ten,  v jehož prospěch byla sbírka konána, použít    výhradně k předem stanovenému účelu sbírky.  </vt:lpstr>
      <vt:lpstr>Prezentace aplikace PowerPoint</vt:lpstr>
      <vt:lpstr>Prezentace aplikace PowerPoint</vt:lpstr>
      <vt:lpstr>Prezentace aplikace PowerPoint</vt:lpstr>
      <vt:lpstr>Prezentace aplikace PowerPoint</vt:lpstr>
      <vt:lpstr>Účtování sbírek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 Libereckého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Pospíšilová Diana</dc:creator>
  <cp:lastModifiedBy>Pospíšilová Diana</cp:lastModifiedBy>
  <cp:revision>548</cp:revision>
  <dcterms:created xsi:type="dcterms:W3CDTF">2019-09-12T07:50:00Z</dcterms:created>
  <dcterms:modified xsi:type="dcterms:W3CDTF">2023-04-17T13:36:59Z</dcterms:modified>
</cp:coreProperties>
</file>